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5"/>
  </p:notesMasterIdLst>
  <p:handoutMasterIdLst>
    <p:handoutMasterId r:id="rId76"/>
  </p:handoutMasterIdLst>
  <p:sldIdLst>
    <p:sldId id="331" r:id="rId2"/>
    <p:sldId id="332" r:id="rId3"/>
    <p:sldId id="333" r:id="rId4"/>
    <p:sldId id="420" r:id="rId5"/>
    <p:sldId id="424" r:id="rId6"/>
    <p:sldId id="338" r:id="rId7"/>
    <p:sldId id="339" r:id="rId8"/>
    <p:sldId id="480" r:id="rId9"/>
    <p:sldId id="446" r:id="rId10"/>
    <p:sldId id="453" r:id="rId11"/>
    <p:sldId id="459" r:id="rId12"/>
    <p:sldId id="482" r:id="rId13"/>
    <p:sldId id="460" r:id="rId14"/>
    <p:sldId id="458" r:id="rId15"/>
    <p:sldId id="457" r:id="rId16"/>
    <p:sldId id="483" r:id="rId17"/>
    <p:sldId id="407" r:id="rId18"/>
    <p:sldId id="427" r:id="rId19"/>
    <p:sldId id="447" r:id="rId20"/>
    <p:sldId id="429" r:id="rId21"/>
    <p:sldId id="456" r:id="rId22"/>
    <p:sldId id="462" r:id="rId23"/>
    <p:sldId id="463" r:id="rId24"/>
    <p:sldId id="464" r:id="rId25"/>
    <p:sldId id="343" r:id="rId26"/>
    <p:sldId id="433" r:id="rId27"/>
    <p:sldId id="448" r:id="rId28"/>
    <p:sldId id="346" r:id="rId29"/>
    <p:sldId id="449" r:id="rId30"/>
    <p:sldId id="348" r:id="rId31"/>
    <p:sldId id="349" r:id="rId32"/>
    <p:sldId id="484" r:id="rId33"/>
    <p:sldId id="434" r:id="rId34"/>
    <p:sldId id="435" r:id="rId35"/>
    <p:sldId id="450" r:id="rId36"/>
    <p:sldId id="432" r:id="rId37"/>
    <p:sldId id="352" r:id="rId38"/>
    <p:sldId id="451" r:id="rId39"/>
    <p:sldId id="472" r:id="rId40"/>
    <p:sldId id="354" r:id="rId41"/>
    <p:sldId id="355" r:id="rId42"/>
    <p:sldId id="452" r:id="rId43"/>
    <p:sldId id="356" r:id="rId44"/>
    <p:sldId id="418" r:id="rId45"/>
    <p:sldId id="369" r:id="rId46"/>
    <p:sldId id="370" r:id="rId47"/>
    <p:sldId id="476" r:id="rId48"/>
    <p:sldId id="371" r:id="rId49"/>
    <p:sldId id="372" r:id="rId50"/>
    <p:sldId id="481" r:id="rId51"/>
    <p:sldId id="485" r:id="rId52"/>
    <p:sldId id="479" r:id="rId53"/>
    <p:sldId id="381" r:id="rId54"/>
    <p:sldId id="475" r:id="rId55"/>
    <p:sldId id="438" r:id="rId56"/>
    <p:sldId id="437" r:id="rId57"/>
    <p:sldId id="439" r:id="rId58"/>
    <p:sldId id="493" r:id="rId59"/>
    <p:sldId id="358" r:id="rId60"/>
    <p:sldId id="359" r:id="rId61"/>
    <p:sldId id="360" r:id="rId62"/>
    <p:sldId id="361" r:id="rId63"/>
    <p:sldId id="486" r:id="rId64"/>
    <p:sldId id="487" r:id="rId65"/>
    <p:sldId id="363" r:id="rId66"/>
    <p:sldId id="364" r:id="rId67"/>
    <p:sldId id="365" r:id="rId68"/>
    <p:sldId id="490" r:id="rId69"/>
    <p:sldId id="491" r:id="rId70"/>
    <p:sldId id="367" r:id="rId71"/>
    <p:sldId id="374" r:id="rId72"/>
    <p:sldId id="376" r:id="rId73"/>
    <p:sldId id="404" r:id="rId7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CC"/>
    <a:srgbClr val="006699"/>
    <a:srgbClr val="336699"/>
    <a:srgbClr val="CC6600"/>
    <a:srgbClr val="993300"/>
    <a:srgbClr val="CCECFF"/>
    <a:srgbClr val="66CCFF"/>
    <a:srgbClr val="CC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5"/>
    <p:restoredTop sz="79747" autoAdjust="0"/>
  </p:normalViewPr>
  <p:slideViewPr>
    <p:cSldViewPr snapToGrid="0">
      <p:cViewPr varScale="1">
        <p:scale>
          <a:sx n="78" d="100"/>
          <a:sy n="78" d="100"/>
        </p:scale>
        <p:origin x="1517" y="53"/>
      </p:cViewPr>
      <p:guideLst>
        <p:guide orient="horz" pos="816"/>
        <p:guide pos="4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06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B9D20-1A90-4A9F-AC31-CAE3CC12B0C1}"/>
              </a:ext>
            </a:extLst>
          </p:cNvPr>
          <p:cNvSpPr>
            <a:spLocks noGrp="1" noChangeArrowheads="1"/>
          </p:cNvSpPr>
          <p:nvPr>
            <p:ph type="hdr" sz="quarter"/>
          </p:nvPr>
        </p:nvSpPr>
        <p:spPr bwMode="auto">
          <a:xfrm>
            <a:off x="0" y="0"/>
            <a:ext cx="3113766"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F4296A01-89DA-4C44-BA5C-CEB7EB69E050}"/>
              </a:ext>
            </a:extLst>
          </p:cNvPr>
          <p:cNvSpPr>
            <a:spLocks noGrp="1" noChangeArrowheads="1"/>
          </p:cNvSpPr>
          <p:nvPr>
            <p:ph type="dt" sz="quarter" idx="1"/>
          </p:nvPr>
        </p:nvSpPr>
        <p:spPr bwMode="auto">
          <a:xfrm>
            <a:off x="4003185" y="0"/>
            <a:ext cx="3112157" cy="447300"/>
          </a:xfrm>
          <a:prstGeom prst="rect">
            <a:avLst/>
          </a:prstGeom>
          <a:noFill/>
          <a:ln w="9525">
            <a:noFill/>
            <a:miter lim="800000"/>
            <a:headEnd/>
            <a:tailEnd/>
          </a:ln>
        </p:spPr>
        <p:txBody>
          <a:bodyPr vert="horz" wrap="none" lIns="89250" tIns="44626" rIns="89250" bIns="44626" numCol="1" anchor="ctr" anchorCtr="0" compatLnSpc="1">
            <a:prstTxWarp prst="textNoShape">
              <a:avLst/>
            </a:prstTxWarp>
          </a:bodyPr>
          <a:lstStyle>
            <a:lvl1pPr algn="r" defTabSz="892536">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3CF4E157-594E-4AE6-92E3-BEB09A7772DB}"/>
              </a:ext>
            </a:extLst>
          </p:cNvPr>
          <p:cNvSpPr>
            <a:spLocks noGrp="1" noChangeArrowheads="1"/>
          </p:cNvSpPr>
          <p:nvPr>
            <p:ph type="ftr" sz="quarter" idx="2"/>
          </p:nvPr>
        </p:nvSpPr>
        <p:spPr bwMode="auto">
          <a:xfrm>
            <a:off x="0" y="8954002"/>
            <a:ext cx="3113766"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defTabSz="892536">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E2E27B97-18A3-4634-BA57-DE82D332581E}"/>
              </a:ext>
            </a:extLst>
          </p:cNvPr>
          <p:cNvSpPr>
            <a:spLocks noGrp="1" noChangeArrowheads="1"/>
          </p:cNvSpPr>
          <p:nvPr>
            <p:ph type="sldNum" sz="quarter" idx="3"/>
          </p:nvPr>
        </p:nvSpPr>
        <p:spPr bwMode="auto">
          <a:xfrm>
            <a:off x="4003185" y="8954002"/>
            <a:ext cx="3112157" cy="447299"/>
          </a:xfrm>
          <a:prstGeom prst="rect">
            <a:avLst/>
          </a:prstGeom>
          <a:noFill/>
          <a:ln w="9525">
            <a:noFill/>
            <a:miter lim="800000"/>
            <a:headEnd/>
            <a:tailEnd/>
          </a:ln>
        </p:spPr>
        <p:txBody>
          <a:bodyPr vert="horz" wrap="none" lIns="89250" tIns="44626" rIns="89250" bIns="44626" numCol="1" anchor="b" anchorCtr="0" compatLnSpc="1">
            <a:prstTxWarp prst="textNoShape">
              <a:avLst/>
            </a:prstTxWarp>
          </a:bodyPr>
          <a:lstStyle>
            <a:lvl1pPr algn="r" defTabSz="892536">
              <a:defRPr sz="1100">
                <a:latin typeface="Helvetica" panose="020B0604020202020204" pitchFamily="34" charset="0"/>
                <a:ea typeface="MS PGothic" panose="020B0600070205080204" pitchFamily="34" charset="-128"/>
              </a:defRPr>
            </a:lvl1pPr>
          </a:lstStyle>
          <a:p>
            <a:pPr>
              <a:defRPr/>
            </a:pPr>
            <a:fld id="{091B1BB8-F100-428B-8F73-BD7D453417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11CEAF-4ACE-425B-9299-B448630D790A}"/>
              </a:ext>
            </a:extLst>
          </p:cNvPr>
          <p:cNvSpPr>
            <a:spLocks noGrp="1" noChangeArrowheads="1"/>
          </p:cNvSpPr>
          <p:nvPr>
            <p:ph type="hdr" sz="quarter"/>
          </p:nvPr>
        </p:nvSpPr>
        <p:spPr bwMode="auto">
          <a:xfrm>
            <a:off x="0" y="0"/>
            <a:ext cx="3076775"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2D4B00DE-F358-4549-B75C-012C98E4231B}"/>
              </a:ext>
            </a:extLst>
          </p:cNvPr>
          <p:cNvSpPr>
            <a:spLocks noGrp="1" noChangeArrowheads="1"/>
          </p:cNvSpPr>
          <p:nvPr>
            <p:ph type="dt" idx="1"/>
          </p:nvPr>
        </p:nvSpPr>
        <p:spPr bwMode="auto">
          <a:xfrm>
            <a:off x="4025702" y="0"/>
            <a:ext cx="3076774" cy="468141"/>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lvl1pPr algn="r" defTabSz="940694">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C14FE0F0-1774-492C-8406-AF15195F9295}"/>
              </a:ext>
            </a:extLst>
          </p:cNvPr>
          <p:cNvSpPr>
            <a:spLocks noGrp="1" noRot="1" noChangeAspect="1" noChangeArrowheads="1" noTextEdit="1"/>
          </p:cNvSpPr>
          <p:nvPr>
            <p:ph type="sldImg" idx="2"/>
          </p:nvPr>
        </p:nvSpPr>
        <p:spPr bwMode="auto">
          <a:xfrm>
            <a:off x="1204913" y="704850"/>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A7FA788-195B-4044-BEB0-4CFF18BC4A11}"/>
              </a:ext>
            </a:extLst>
          </p:cNvPr>
          <p:cNvSpPr>
            <a:spLocks noGrp="1" noChangeArrowheads="1"/>
          </p:cNvSpPr>
          <p:nvPr>
            <p:ph type="body" sz="quarter" idx="3"/>
          </p:nvPr>
        </p:nvSpPr>
        <p:spPr bwMode="auto">
          <a:xfrm>
            <a:off x="947320" y="4460167"/>
            <a:ext cx="5207838" cy="4222890"/>
          </a:xfrm>
          <a:prstGeom prst="rect">
            <a:avLst/>
          </a:prstGeom>
          <a:noFill/>
          <a:ln w="9525">
            <a:noFill/>
            <a:miter lim="800000"/>
            <a:headEnd/>
            <a:tailEnd/>
          </a:ln>
        </p:spPr>
        <p:txBody>
          <a:bodyPr vert="horz" wrap="none" lIns="94203" tIns="47102" rIns="94203" bIns="47102"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7E00ECD-7CEA-44E6-96BC-1C7D77F329E3}"/>
              </a:ext>
            </a:extLst>
          </p:cNvPr>
          <p:cNvSpPr>
            <a:spLocks noGrp="1" noChangeArrowheads="1"/>
          </p:cNvSpPr>
          <p:nvPr>
            <p:ph type="ftr" sz="quarter" idx="4"/>
          </p:nvPr>
        </p:nvSpPr>
        <p:spPr bwMode="auto">
          <a:xfrm>
            <a:off x="0" y="8920334"/>
            <a:ext cx="3076775"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defTabSz="940694">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C1C60DC8-8CE3-4439-A7A8-7E7948200B96}"/>
              </a:ext>
            </a:extLst>
          </p:cNvPr>
          <p:cNvSpPr>
            <a:spLocks noGrp="1" noChangeArrowheads="1"/>
          </p:cNvSpPr>
          <p:nvPr>
            <p:ph type="sldNum" sz="quarter" idx="5"/>
          </p:nvPr>
        </p:nvSpPr>
        <p:spPr bwMode="auto">
          <a:xfrm>
            <a:off x="4025702" y="8920334"/>
            <a:ext cx="3076774" cy="468141"/>
          </a:xfrm>
          <a:prstGeom prst="rect">
            <a:avLst/>
          </a:prstGeom>
          <a:noFill/>
          <a:ln w="9525">
            <a:noFill/>
            <a:miter lim="800000"/>
            <a:headEnd/>
            <a:tailEnd/>
          </a:ln>
        </p:spPr>
        <p:txBody>
          <a:bodyPr vert="horz" wrap="none" lIns="94203" tIns="47102" rIns="94203" bIns="47102" numCol="1" anchor="b" anchorCtr="0" compatLnSpc="1">
            <a:prstTxWarp prst="textNoShape">
              <a:avLst/>
            </a:prstTxWarp>
          </a:bodyPr>
          <a:lstStyle>
            <a:lvl1pPr algn="r" defTabSz="940694">
              <a:defRPr sz="1200">
                <a:latin typeface="Times New Roman" panose="02020603050405020304" pitchFamily="18" charset="0"/>
                <a:ea typeface="MS PGothic" panose="020B0600070205080204" pitchFamily="34" charset="-128"/>
              </a:defRPr>
            </a:lvl1pPr>
          </a:lstStyle>
          <a:p>
            <a:pPr>
              <a:defRPr/>
            </a:pPr>
            <a:fld id="{50E8F071-5978-475C-87F0-5ED336049D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انحصار</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متقابل حفظ می‌شود</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فرآیند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Pi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فقط در صورتی وارد بخش بحرانی می‌شود که</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turn = </a:t>
            </a:r>
            <a:r>
              <a:rPr lang="en-US" sz="3200" dirty="0" err="1">
                <a:effectLst/>
                <a:latin typeface="Times New Roman" panose="02020603050405020304" pitchFamily="18" charset="0"/>
                <a:ea typeface="Times New Roman" panose="02020603050405020304" pitchFamily="18" charset="0"/>
                <a:cs typeface="B Nazanin" panose="00000400000000000000" pitchFamily="2" charset="-78"/>
              </a:rPr>
              <a:t>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turn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نمی‌تواند همزمان 0 و 1 باشد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اما در مورد الزام پیشرفت</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(Progress)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و انتظار محدود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(Bounded-Waiting) </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چه؟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11</a:t>
            </a:fld>
            <a:endParaRPr lang="en-US" altLang="en-US"/>
          </a:p>
        </p:txBody>
      </p:sp>
    </p:spTree>
    <p:extLst>
      <p:ext uri="{BB962C8B-B14F-4D97-AF65-F5344CB8AC3E}">
        <p14:creationId xmlns:p14="http://schemas.microsoft.com/office/powerpoint/2010/main" val="315834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انحصار</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متقابل حفظ می‌شود</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فرآیند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Pi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فقط در صورتی وارد بخش بحرانی می‌شود که</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turn = </a:t>
            </a:r>
            <a:r>
              <a:rPr lang="en-US" sz="3200" dirty="0" err="1">
                <a:effectLst/>
                <a:latin typeface="Times New Roman" panose="02020603050405020304" pitchFamily="18" charset="0"/>
                <a:ea typeface="Times New Roman" panose="02020603050405020304" pitchFamily="18" charset="0"/>
                <a:cs typeface="B Nazanin" panose="00000400000000000000" pitchFamily="2" charset="-78"/>
              </a:rPr>
              <a:t>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turn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نمی‌تواند همزمان 0 و 1 باشد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اما در مورد الزام پیشرفت</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(Progress)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و انتظار محدود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(Bounded-Waiting) </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چه؟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12</a:t>
            </a:fld>
            <a:endParaRPr lang="en-US" altLang="en-US"/>
          </a:p>
        </p:txBody>
      </p:sp>
    </p:spTree>
    <p:extLst>
      <p:ext uri="{BB962C8B-B14F-4D97-AF65-F5344CB8AC3E}">
        <p14:creationId xmlns:p14="http://schemas.microsoft.com/office/powerpoint/2010/main" val="9773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dirty="0">
                <a:latin typeface="Times New Roman" panose="02020603050405020304" pitchFamily="18" charset="0"/>
              </a:rPr>
              <a:t>پیشرفت می‌تواند نقض شود.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altLang="en-US" dirty="0">
                <a:latin typeface="Times New Roman" panose="02020603050405020304" pitchFamily="18" charset="0"/>
              </a:rPr>
              <a:t>سال ۱۹۸۱ پترسون راه حل ساده را برای رسیدن به دو به دو ناسازگاری ارائه کرد.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الگوریتم پیترسون شروط ۴ گانه مطرح شده را با فرض اینکه دستور </a:t>
            </a:r>
            <a:r>
              <a:rPr lang="en-US" dirty="0"/>
              <a:t>while</a:t>
            </a:r>
            <a:r>
              <a:rPr lang="fa-IR" dirty="0"/>
              <a:t> به صورت اتمیک اجرا شده و قابل وقفه دادن نباشد را دارد </a:t>
            </a:r>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16</a:t>
            </a:fld>
            <a:endParaRPr lang="en-US" altLang="en-US"/>
          </a:p>
        </p:txBody>
      </p:sp>
    </p:spTree>
    <p:extLst>
      <p:ext uri="{BB962C8B-B14F-4D97-AF65-F5344CB8AC3E}">
        <p14:creationId xmlns:p14="http://schemas.microsoft.com/office/powerpoint/2010/main" val="18442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مرتب سازی مجدد شرایطی است که دستورات یک پردازش برای افزایش کارایی توسط پردازنده یا کامپایلر جابجا می‌شوند. </a:t>
            </a:r>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18</a:t>
            </a:fld>
            <a:endParaRPr lang="en-US" altLang="en-US"/>
          </a:p>
        </p:txBody>
      </p:sp>
    </p:spTree>
    <p:extLst>
      <p:ext uri="{BB962C8B-B14F-4D97-AF65-F5344CB8AC3E}">
        <p14:creationId xmlns:p14="http://schemas.microsoft.com/office/powerpoint/2010/main" val="313798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1200" dirty="0">
                <a:effectLst/>
                <a:latin typeface="Calibri" panose="020F0502020204030204" pitchFamily="34" charset="0"/>
                <a:ea typeface="Calibri" panose="020F0502020204030204" pitchFamily="34" charset="0"/>
                <a:cs typeface="B Nazanin" panose="00000400000000000000" pitchFamily="2" charset="-78"/>
              </a:rPr>
              <a:t>با این حال، از آنجایی که متغیرهای</a:t>
            </a:r>
            <a:r>
              <a:rPr lang="en-US" sz="1200" dirty="0">
                <a:effectLst/>
                <a:latin typeface="Calibri" panose="020F0502020204030204" pitchFamily="34" charset="0"/>
                <a:ea typeface="Calibri" panose="020F0502020204030204" pitchFamily="34" charset="0"/>
                <a:cs typeface="B Nazanin" panose="00000400000000000000" pitchFamily="2" charset="-78"/>
              </a:rPr>
              <a:t> flag </a:t>
            </a:r>
            <a:r>
              <a:rPr lang="ar-SA" sz="1200" dirty="0">
                <a:effectLst/>
                <a:latin typeface="Calibri" panose="020F0502020204030204" pitchFamily="34" charset="0"/>
                <a:ea typeface="Calibri" panose="020F0502020204030204" pitchFamily="34" charset="0"/>
                <a:cs typeface="B Nazanin" panose="00000400000000000000" pitchFamily="2" charset="-78"/>
              </a:rPr>
              <a:t>و</a:t>
            </a:r>
            <a:r>
              <a:rPr lang="en-US" sz="1200" dirty="0">
                <a:effectLst/>
                <a:latin typeface="Calibri" panose="020F0502020204030204" pitchFamily="34" charset="0"/>
                <a:ea typeface="Calibri" panose="020F0502020204030204" pitchFamily="34" charset="0"/>
                <a:cs typeface="B Nazanin" panose="00000400000000000000" pitchFamily="2" charset="-78"/>
              </a:rPr>
              <a:t> x </a:t>
            </a:r>
            <a:r>
              <a:rPr lang="ar-SA" sz="1200" dirty="0">
                <a:effectLst/>
                <a:latin typeface="Calibri" panose="020F0502020204030204" pitchFamily="34" charset="0"/>
                <a:ea typeface="Calibri" panose="020F0502020204030204" pitchFamily="34" charset="0"/>
                <a:cs typeface="B Nazanin" panose="00000400000000000000" pitchFamily="2" charset="-78"/>
              </a:rPr>
              <a:t>مستقل از یکدیگر هستند، دستورالعمل‌های زیر</a:t>
            </a:r>
            <a:r>
              <a:rPr lang="en-US" sz="1200" dirty="0">
                <a:effectLst/>
                <a:latin typeface="Calibri" panose="020F0502020204030204" pitchFamily="34" charset="0"/>
                <a:ea typeface="Calibri" panose="020F0502020204030204" pitchFamily="34" charset="0"/>
                <a:cs typeface="B Nazanin" panose="00000400000000000000" pitchFamily="2"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br>
              <a:rPr lang="en-US" altLang="en-US" dirty="0"/>
            </a:br>
            <a:r>
              <a:rPr lang="en-US" altLang="en-US" dirty="0"/>
              <a:t>            </a:t>
            </a:r>
            <a:r>
              <a:rPr lang="en-US" altLang="en-US" dirty="0">
                <a:latin typeface="Courier New" panose="02070309020205020404" pitchFamily="49" charset="0"/>
                <a:cs typeface="Courier New" panose="02070309020205020404" pitchFamily="49" charset="0"/>
              </a:rPr>
              <a:t>flag = true;</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x = 100;</a:t>
            </a:r>
          </a:p>
          <a:p>
            <a:pPr marL="0" indent="0">
              <a:buNone/>
            </a:pPr>
            <a:endParaRPr lang="en-US" altLang="en-US" dirty="0">
              <a:latin typeface="Courier New" panose="02070309020205020404" pitchFamily="49" charset="0"/>
              <a:cs typeface="Courier New" panose="02070309020205020404" pitchFamily="49"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altLang="en-US" dirty="0">
                <a:latin typeface="Courier New" panose="02070309020205020404" pitchFamily="49" charset="0"/>
                <a:cs typeface="Courier New" panose="02070309020205020404" pitchFamily="49" charset="0"/>
              </a:rPr>
              <a:t>   </a:t>
            </a:r>
            <a:r>
              <a:rPr lang="ar-SA" sz="1200" dirty="0">
                <a:effectLst/>
                <a:latin typeface="Calibri" panose="020F0502020204030204" pitchFamily="34" charset="0"/>
                <a:ea typeface="Calibri" panose="020F0502020204030204" pitchFamily="34" charset="0"/>
                <a:cs typeface="B Nazanin" panose="00000400000000000000" pitchFamily="2" charset="-78"/>
              </a:rPr>
              <a:t>ممکن است برای رشته </a:t>
            </a:r>
            <a:r>
              <a:rPr lang="fa-IR" sz="1200" dirty="0">
                <a:effectLst/>
                <a:latin typeface="Calibri" panose="020F0502020204030204" pitchFamily="34" charset="0"/>
                <a:ea typeface="Calibri" panose="020F0502020204030204" pitchFamily="34" charset="0"/>
                <a:cs typeface="B Nazanin" panose="00000400000000000000" pitchFamily="2" charset="-78"/>
              </a:rPr>
              <a:t>۲</a:t>
            </a:r>
            <a:r>
              <a:rPr lang="ar-SA" sz="1200" dirty="0">
                <a:effectLst/>
                <a:latin typeface="Calibri" panose="020F0502020204030204" pitchFamily="34" charset="0"/>
                <a:ea typeface="Calibri" panose="020F0502020204030204" pitchFamily="34" charset="0"/>
                <a:cs typeface="B Nazanin" panose="00000400000000000000" pitchFamily="2" charset="-78"/>
              </a:rPr>
              <a:t> مرتب‌سازی مجدد شوند</a:t>
            </a:r>
            <a:r>
              <a:rPr lang="en-US" sz="1200" dirty="0">
                <a:effectLst/>
                <a:latin typeface="Calibri" panose="020F0502020204030204" pitchFamily="34" charset="0"/>
                <a:ea typeface="Calibri" panose="020F0502020204030204" pitchFamily="34" charset="0"/>
                <a:cs typeface="B Nazanin" panose="00000400000000000000" pitchFamily="2" charset="-78"/>
              </a:rPr>
              <a:t>. </a:t>
            </a:r>
            <a:r>
              <a:rPr lang="fa-IR" sz="1200" dirty="0">
                <a:effectLst/>
                <a:latin typeface="Calibri" panose="020F0502020204030204" pitchFamily="34" charset="0"/>
                <a:ea typeface="Calibri" panose="020F0502020204030204" pitchFamily="34" charset="0"/>
                <a:cs typeface="B Nazanin" panose="00000400000000000000" pitchFamily="2" charset="-78"/>
              </a:rPr>
              <a:t> و ابتدا </a:t>
            </a:r>
            <a:r>
              <a:rPr lang="en-US" sz="1200" dirty="0">
                <a:effectLst/>
                <a:latin typeface="Calibri" panose="020F0502020204030204" pitchFamily="34" charset="0"/>
                <a:ea typeface="Calibri" panose="020F0502020204030204" pitchFamily="34" charset="0"/>
                <a:cs typeface="B Nazanin" panose="00000400000000000000" pitchFamily="2" charset="-78"/>
              </a:rPr>
              <a:t>flag=true</a:t>
            </a:r>
            <a:r>
              <a:rPr lang="fa-IR" sz="1200" dirty="0">
                <a:effectLst/>
                <a:latin typeface="Calibri" panose="020F0502020204030204" pitchFamily="34" charset="0"/>
                <a:ea typeface="Calibri" panose="020F0502020204030204" pitchFamily="34" charset="0"/>
                <a:cs typeface="B Nazanin" panose="00000400000000000000" pitchFamily="2" charset="-78"/>
              </a:rPr>
              <a:t> شود که در این صورت </a:t>
            </a:r>
            <a:r>
              <a:rPr lang="en-US" sz="1200" dirty="0">
                <a:effectLst/>
                <a:latin typeface="Calibri" panose="020F0502020204030204" pitchFamily="34" charset="0"/>
                <a:ea typeface="Calibri" panose="020F0502020204030204" pitchFamily="34" charset="0"/>
                <a:cs typeface="B Nazanin" panose="00000400000000000000" pitchFamily="2" charset="-78"/>
              </a:rPr>
              <a:t>thread1</a:t>
            </a:r>
            <a:r>
              <a:rPr lang="fa-IR" sz="1200" dirty="0">
                <a:effectLst/>
                <a:latin typeface="Calibri" panose="020F0502020204030204" pitchFamily="34" charset="0"/>
                <a:ea typeface="Calibri" panose="020F0502020204030204" pitchFamily="34" charset="0"/>
                <a:cs typeface="B Nazanin" panose="00000400000000000000" pitchFamily="2" charset="-78"/>
              </a:rPr>
              <a:t> اجرا می‌شود و خروجی ۰ چاپ می شود. و سپس </a:t>
            </a:r>
            <a:r>
              <a:rPr lang="en-US" sz="1200" dirty="0">
                <a:effectLst/>
                <a:latin typeface="Calibri" panose="020F0502020204030204" pitchFamily="34" charset="0"/>
                <a:ea typeface="Calibri" panose="020F0502020204030204" pitchFamily="34" charset="0"/>
                <a:cs typeface="B Nazanin" panose="00000400000000000000" pitchFamily="2" charset="-78"/>
              </a:rPr>
              <a:t>x=100</a:t>
            </a:r>
            <a:r>
              <a:rPr lang="fa-IR" sz="1200" dirty="0">
                <a:effectLst/>
                <a:latin typeface="Calibri" panose="020F0502020204030204" pitchFamily="34" charset="0"/>
                <a:ea typeface="Calibri" panose="020F0502020204030204" pitchFamily="34" charset="0"/>
                <a:cs typeface="B Nazanin" panose="00000400000000000000" pitchFamily="2" charset="-78"/>
              </a:rPr>
              <a:t> قرار می‌گرد. </a:t>
            </a:r>
            <a:r>
              <a:rPr lang="ar-SA" sz="1200" dirty="0">
                <a:effectLst/>
                <a:latin typeface="Calibri" panose="020F0502020204030204" pitchFamily="34" charset="0"/>
                <a:ea typeface="Calibri" panose="020F0502020204030204" pitchFamily="34" charset="0"/>
                <a:cs typeface="B Nazanin" panose="00000400000000000000" pitchFamily="2" charset="-78"/>
              </a:rPr>
              <a:t>اگر این اتفاق بیفتد، خروجی ممکن است 0 شود</a:t>
            </a:r>
            <a:r>
              <a:rPr lang="en-US" sz="1200" dirty="0">
                <a:effectLst/>
                <a:latin typeface="Calibri" panose="020F0502020204030204" pitchFamily="34" charset="0"/>
                <a:ea typeface="Calibri" panose="020F0502020204030204" pitchFamily="34" charset="0"/>
                <a:cs typeface="B Nazanin" panose="00000400000000000000" pitchFamily="2"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br>
              <a:rPr lang="en-US" altLang="en-US" dirty="0"/>
            </a:br>
            <a:br>
              <a:rPr lang="en-US" altLang="en-US" dirty="0"/>
            </a:br>
            <a:br>
              <a:rPr lang="en-US" altLang="en-US" dirty="0"/>
            </a:br>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19</a:t>
            </a:fld>
            <a:endParaRPr lang="en-US" altLang="en-US"/>
          </a:p>
        </p:txBody>
      </p:sp>
    </p:spTree>
    <p:extLst>
      <p:ext uri="{BB962C8B-B14F-4D97-AF65-F5344CB8AC3E}">
        <p14:creationId xmlns:p14="http://schemas.microsoft.com/office/powerpoint/2010/main" val="313634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20</a:t>
            </a:fld>
            <a:endParaRPr lang="en-US" altLang="en-US"/>
          </a:p>
        </p:txBody>
      </p:sp>
    </p:spTree>
    <p:extLst>
      <p:ext uri="{BB962C8B-B14F-4D97-AF65-F5344CB8AC3E}">
        <p14:creationId xmlns:p14="http://schemas.microsoft.com/office/powerpoint/2010/main" val="3614087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fa-IR" dirty="0">
                <a:solidFill>
                  <a:srgbClr val="1F1F1F"/>
                </a:solidFill>
                <a:effectLst/>
                <a:latin typeface="Google Sans"/>
              </a:rPr>
              <a:t>در رابطه با راه‌حل پترسون، می‌توانیم یک سد حافظه بین دو دستور تخصیص اول در بخش ورود قرار دهیم تا از بازتنظیم عملیات نشان داده شده در شکل ۶.۴ جلوگیری کنیم. توجه داشته باشید که موانع حافظه عملیات سطح بسیار پایینی در نظر گرفته می شوند و به طور معمول تنها زمانی توسط توسعه دهندگان هسته هنگام نوشتن کد تخصصی که انحصار متقابل را تضمین می کند استفاده می شود.</a:t>
            </a:r>
          </a:p>
          <a:p>
            <a:pPr algn="r" rtl="1"/>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24</a:t>
            </a:fld>
            <a:endParaRPr lang="en-US" altLang="en-US"/>
          </a:p>
        </p:txBody>
      </p:sp>
    </p:spTree>
    <p:extLst>
      <p:ext uri="{BB962C8B-B14F-4D97-AF65-F5344CB8AC3E}">
        <p14:creationId xmlns:p14="http://schemas.microsoft.com/office/powerpoint/2010/main" val="39412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85061A96-4F51-4A9E-BE13-85C62B27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CBD951-2730-403C-B793-3EAC042D8C1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4F57E28D-F7F1-4D40-A519-7E31B6AFBD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3B54E91-0B5C-4471-80C0-E8D510A3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یک متغیر جدید ایجاد میکند به نام </a:t>
            </a:r>
            <a:r>
              <a:rPr lang="en-US" dirty="0" err="1"/>
              <a:t>rv</a:t>
            </a:r>
            <a:r>
              <a:rPr lang="fa-IR" dirty="0"/>
              <a:t> حالا مقدار آن </a:t>
            </a:r>
            <a:r>
              <a:rPr lang="en-US" dirty="0"/>
              <a:t>false</a:t>
            </a:r>
            <a:r>
              <a:rPr lang="fa-IR" dirty="0"/>
              <a:t> است ولی متغیر </a:t>
            </a:r>
            <a:r>
              <a:rPr lang="en-US" dirty="0"/>
              <a:t>target</a:t>
            </a:r>
            <a:r>
              <a:rPr lang="fa-IR" dirty="0"/>
              <a:t> که آدرس محل </a:t>
            </a:r>
            <a:r>
              <a:rPr lang="en-US" dirty="0"/>
              <a:t>lock</a:t>
            </a:r>
            <a:r>
              <a:rPr lang="fa-IR" dirty="0"/>
              <a:t> را دارد </a:t>
            </a:r>
            <a:r>
              <a:rPr lang="en-US" dirty="0"/>
              <a:t>false </a:t>
            </a:r>
            <a:r>
              <a:rPr lang="fa-IR" dirty="0"/>
              <a:t>است.</a:t>
            </a:r>
          </a:p>
          <a:p>
            <a:pPr marL="0" marR="0" algn="r" rtl="1">
              <a:lnSpc>
                <a:spcPts val="2625"/>
              </a:lnSpc>
              <a:spcBef>
                <a:spcPts val="0"/>
              </a:spcBef>
              <a:spcAft>
                <a:spcPts val="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متغیر منطقی (</a:t>
            </a:r>
            <a:r>
              <a:rPr lang="en-US" sz="1800" dirty="0" err="1">
                <a:solidFill>
                  <a:srgbClr val="1F1F1F"/>
                </a:solidFill>
                <a:effectLst/>
                <a:latin typeface="Arial" panose="020B0604020202020204" pitchFamily="34" charset="0"/>
                <a:ea typeface="Times New Roman" panose="02020603050405020304" pitchFamily="18" charset="0"/>
              </a:rPr>
              <a:t>boolean</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قفل، که مقدار اولیه آن </a:t>
            </a:r>
            <a:r>
              <a:rPr lang="en-US" sz="1800" dirty="0">
                <a:solidFill>
                  <a:srgbClr val="1F1F1F"/>
                </a:solidFill>
                <a:effectLst/>
                <a:latin typeface="Arial" panose="020B0604020202020204" pitchFamily="34" charset="0"/>
                <a:ea typeface="Times New Roman" panose="02020603050405020304" pitchFamily="18" charset="0"/>
              </a:rPr>
              <a:t>false</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است، خروج از حالت تعارض را اجرا کنیم.</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algn="r" rtl="1"/>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27</a:t>
            </a:fld>
            <a:endParaRPr lang="en-US" altLang="en-US"/>
          </a:p>
        </p:txBody>
      </p:sp>
    </p:spTree>
    <p:extLst>
      <p:ext uri="{BB962C8B-B14F-4D97-AF65-F5344CB8AC3E}">
        <p14:creationId xmlns:p14="http://schemas.microsoft.com/office/powerpoint/2010/main" val="930015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ar-SA" sz="12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ویژگی مهم این دستور این است که به صورت اتمی اجرا می شود.</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بنابراین</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اگر</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دو</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دستور</a:t>
            </a:r>
            <a:r>
              <a:rPr lang="en-US" sz="1200" dirty="0">
                <a:effectLst/>
                <a:latin typeface="Times New Roman" panose="02020603050405020304" pitchFamily="18" charset="0"/>
                <a:ea typeface="Times New Roman" panose="02020603050405020304" pitchFamily="18" charset="0"/>
              </a:rPr>
              <a:t> </a:t>
            </a:r>
            <a:r>
              <a:rPr lang="en-US" sz="1200" dirty="0">
                <a:solidFill>
                  <a:srgbClr val="1F1F1F"/>
                </a:solidFill>
                <a:effectLst/>
                <a:latin typeface="Arial" panose="020B0604020202020204" pitchFamily="34" charset="0"/>
                <a:ea typeface="Times New Roman" panose="02020603050405020304" pitchFamily="18" charset="0"/>
              </a:rPr>
              <a:t>test and set</a:t>
            </a:r>
            <a:r>
              <a:rPr lang="ar-SA" sz="12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طور همزمان اجرا شوند (هر کدام روی یک هسته متفاوت)، آنها به ترتیب دلخواه به صورت متوالی اجرا خواهند شد.</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اگر</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ماشین</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از</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دستور</a:t>
            </a:r>
            <a:r>
              <a:rPr lang="en-US" sz="1200" dirty="0">
                <a:effectLst/>
                <a:latin typeface="Times New Roman" panose="02020603050405020304" pitchFamily="18" charset="0"/>
                <a:ea typeface="Times New Roman" panose="02020603050405020304" pitchFamily="18" charset="0"/>
              </a:rPr>
              <a:t> </a:t>
            </a:r>
            <a:r>
              <a:rPr lang="en-US" sz="1200" dirty="0">
                <a:solidFill>
                  <a:srgbClr val="1F1F1F"/>
                </a:solidFill>
                <a:effectLst/>
                <a:latin typeface="Arial" panose="020B0604020202020204" pitchFamily="34" charset="0"/>
                <a:ea typeface="Times New Roman" panose="02020603050405020304" pitchFamily="18" charset="0"/>
              </a:rPr>
              <a:t>test and set</a:t>
            </a:r>
            <a:r>
              <a:rPr lang="ar-SA" sz="12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پشتیبانی کند، در آن صورت می توانیم با اعلام یک </a:t>
            </a:r>
            <a:endParaRPr lang="en-US" altLang="en-US"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ts val="2625"/>
              </a:lnSpc>
              <a:spcBef>
                <a:spcPts val="0"/>
              </a:spcBef>
              <a:spcAft>
                <a:spcPts val="1500"/>
              </a:spcAft>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دستور «مقایسه و تعویض» (</a:t>
            </a:r>
            <a:r>
              <a:rPr lang="en-US" sz="1800" dirty="0">
                <a:solidFill>
                  <a:srgbClr val="1F1F1F"/>
                </a:solidFill>
                <a:effectLst/>
                <a:latin typeface="Arial" panose="020B0604020202020204" pitchFamily="34" charset="0"/>
                <a:ea typeface="Times New Roman" panose="02020603050405020304" pitchFamily="18" charset="0"/>
              </a:rPr>
              <a:t>CAS</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درست مانند دستور «تنظیم و تست» (</a:t>
            </a:r>
            <a:r>
              <a:rPr lang="en-US" sz="1800" dirty="0">
                <a:solidFill>
                  <a:srgbClr val="1F1F1F"/>
                </a:solidFill>
                <a:effectLst/>
                <a:latin typeface="Arial" panose="020B0604020202020204" pitchFamily="34" charset="0"/>
                <a:ea typeface="Times New Roman" panose="02020603050405020304" pitchFamily="18" charset="0"/>
              </a:rPr>
              <a:t>test and set</a:t>
            </a: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به صورت اتمی روی دو کلمه عمل می‌کند، اما از یک مکانیزم متفاوت که بر اساس جایگزینی محتوای دو کلمه است، استفاده می‌ کند.</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29</a:t>
            </a:fld>
            <a:endParaRPr lang="en-US" altLang="en-US"/>
          </a:p>
        </p:txBody>
      </p:sp>
    </p:spTree>
    <p:extLst>
      <p:ext uri="{BB962C8B-B14F-4D97-AF65-F5344CB8AC3E}">
        <p14:creationId xmlns:p14="http://schemas.microsoft.com/office/powerpoint/2010/main" val="265138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Although this algorithm </a:t>
            </a:r>
            <a:r>
              <a:rPr lang="en-US" b="1" dirty="0"/>
              <a:t>satisfies the mutual-exclusion </a:t>
            </a:r>
            <a:r>
              <a:rPr lang="en-US" dirty="0"/>
              <a:t>requirement, it does not satisfy the </a:t>
            </a:r>
            <a:r>
              <a:rPr lang="en-US" b="1" dirty="0"/>
              <a:t>bounded-waiting requirement.</a:t>
            </a:r>
            <a:endParaRPr lang="en-US" altLang="en-US" b="1"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171450" indent="-171450">
                  <a:buFont typeface="Wingdings" panose="05000000000000000000" pitchFamily="2" charset="2"/>
                  <a:buChar char="Ø"/>
                </a:pPr>
                <a:r>
                  <a:rPr lang="en-US" dirty="0"/>
                  <a:t>The elements in the waiting array are initialized to false, and lock is initialized to 0. To prove that the mutual-exclusion requirement is met, we note that process Pi can enter its critical section only if either waiting[</a:t>
                </a:r>
                <a:r>
                  <a:rPr lang="en-US" dirty="0" err="1"/>
                  <a:t>i</a:t>
                </a:r>
                <a:r>
                  <a:rPr lang="en-US" dirty="0"/>
                  <a:t>] == false or key == 0.</a:t>
                </a:r>
              </a:p>
              <a:p>
                <a:pPr marL="171450" indent="-171450">
                  <a:buFont typeface="Wingdings" panose="05000000000000000000" pitchFamily="2" charset="2"/>
                  <a:buChar char="Ø"/>
                </a:pPr>
                <a:r>
                  <a:rPr lang="en-US" dirty="0"/>
                  <a:t>process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𝑃</m:t>
                        </m:r>
                      </m:e>
                      <m:sub>
                        <m:r>
                          <a:rPr lang="en-US" i="1" dirty="0" smtClean="0">
                            <a:latin typeface="Cambria Math" panose="02040503050406030204" pitchFamily="18" charset="0"/>
                          </a:rPr>
                          <m:t>𝑖</m:t>
                        </m:r>
                      </m:sub>
                    </m:sSub>
                  </m:oMath>
                </a14:m>
                <a:r>
                  <a:rPr lang="en-US" dirty="0"/>
                  <a:t> can enter its critical section only if either waiting[</a:t>
                </a:r>
                <a:r>
                  <a:rPr lang="en-US" dirty="0" err="1"/>
                  <a:t>i</a:t>
                </a:r>
                <a:r>
                  <a:rPr lang="en-US" dirty="0"/>
                  <a:t>] == false or key == 0.</a:t>
                </a:r>
                <a:endParaRPr lang="en-US" altLang="en-US" dirty="0">
                  <a:latin typeface="Times New Roman" panose="02020603050405020304" pitchFamily="18" charset="0"/>
                </a:endParaRPr>
              </a:p>
            </p:txBody>
          </p:sp>
        </mc:Choice>
        <mc:Fallback xmlns="">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anose="05000000000000000000" pitchFamily="2" charset="2"/>
                  <a:buChar char="Ø"/>
                </a:pPr>
                <a:r>
                  <a:rPr lang="en-US" dirty="0"/>
                  <a:t>The elements in the waiting array are initialized to false, and lock is initialized to 0. To prove that the mutual-exclusion requirement is met, we note that process Pi can enter its critical section only if either waiting[</a:t>
                </a:r>
                <a:r>
                  <a:rPr lang="en-US" dirty="0" err="1"/>
                  <a:t>i</a:t>
                </a:r>
                <a:r>
                  <a:rPr lang="en-US" dirty="0"/>
                  <a:t>] == false or key == 0.</a:t>
                </a:r>
              </a:p>
              <a:p>
                <a:pPr marL="171450" indent="-171450">
                  <a:buFont typeface="Wingdings" panose="05000000000000000000" pitchFamily="2" charset="2"/>
                  <a:buChar char="Ø"/>
                </a:pPr>
                <a:r>
                  <a:rPr lang="en-US" dirty="0"/>
                  <a:t>process </a:t>
                </a:r>
                <a:r>
                  <a:rPr lang="en-US" i="0" dirty="0">
                    <a:latin typeface="Cambria Math" panose="02040503050406030204" pitchFamily="18" charset="0"/>
                  </a:rPr>
                  <a:t>𝑃_𝑖</a:t>
                </a:r>
                <a:r>
                  <a:rPr lang="en-US" dirty="0"/>
                  <a:t> can enter its critical section only if either waiting[</a:t>
                </a:r>
                <a:r>
                  <a:rPr lang="en-US" dirty="0" err="1"/>
                  <a:t>i</a:t>
                </a:r>
                <a:r>
                  <a:rPr lang="en-US" dirty="0"/>
                  <a:t>] == false or key == 0.</a:t>
                </a:r>
                <a:endParaRPr lang="en-US" altLang="en-US" dirty="0">
                  <a:latin typeface="Times New Roman" panose="02020603050405020304" pitchFamily="18" charset="0"/>
                </a:endParaRPr>
              </a:p>
            </p:txBody>
          </p:sp>
        </mc:Fallback>
      </mc:AlternateContent>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term mutex is short for mutual exclusion</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were introduced by the Dutch computer scientist </a:t>
            </a:r>
            <a:r>
              <a:rPr lang="en-US" dirty="0" err="1"/>
              <a:t>Edsger</a:t>
            </a:r>
            <a:r>
              <a:rPr lang="en-US" dirty="0"/>
              <a:t> Dijkstra, and such, the wait() operation was originally termed P (from the</a:t>
            </a:r>
            <a:r>
              <a:rPr lang="fa-IR" dirty="0"/>
              <a:t> </a:t>
            </a:r>
            <a:r>
              <a:rPr lang="en-US" dirty="0" err="1"/>
              <a:t>proberen</a:t>
            </a:r>
            <a:r>
              <a:rPr lang="en-US" dirty="0"/>
              <a:t>, “to test”); signal() was originally called V (from </a:t>
            </a:r>
            <a:r>
              <a:rPr lang="en-US" dirty="0" err="1"/>
              <a:t>verhogen</a:t>
            </a:r>
            <a:r>
              <a:rPr lang="en-US" dirty="0"/>
              <a:t>, “to increment”). </a:t>
            </a:r>
            <a:endParaRPr lang="en-US" altLang="en-US" dirty="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17037F-EFD5-48E7-B42F-8143C1E4CC1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FC2A32F7-3F5B-4ACF-A855-30A05CCF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altLang="en-US" dirty="0">
                <a:latin typeface="Times New Roman" panose="02020603050405020304" pitchFamily="18" charset="0"/>
              </a:rPr>
              <a:t>یک کلاس سمافور با یک متغیر و لیستی از فرآیند‌ها را مشاهده می کنید.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dirty="0">
                <a:latin typeface="Courier New" panose="02070309020205020404" pitchFamily="49" charset="0"/>
              </a:rPr>
              <a:t>S-&gt;value== </a:t>
            </a:r>
            <a:r>
              <a:rPr lang="en-US" altLang="en-US" sz="1200" b="1" dirty="0" err="1">
                <a:latin typeface="Courier New" panose="02070309020205020404" pitchFamily="49" charset="0"/>
              </a:rPr>
              <a:t>s.value</a:t>
            </a:r>
            <a:endParaRPr lang="en-US" altLang="en-US" sz="1200" b="1" dirty="0">
              <a:latin typeface="Courier New" panose="02070309020205020404" pitchFamily="49" charset="0"/>
            </a:endParaRPr>
          </a:p>
          <a:p>
            <a:r>
              <a:rPr lang="en-US" dirty="0"/>
              <a:t>The sleep() operation suspends the process that invokes it. The wakeup(P) operation resumes the execution of a suspended process P. These two operations are provided by the operating system as basic system call</a:t>
            </a:r>
            <a:endParaRPr lang="en-US" altLang="en-US" dirty="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Each process must execute wait(mutex) before entering the critical section and signal(mutex) afterward. If this sequence is not observed, two processes may be in their critical sections simultaneously</a:t>
            </a:r>
            <a:endParaRPr lang="en-US" altLang="en-US" dirty="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Times New Roman" panose="02020603050405020304" pitchFamily="18" charset="0"/>
                <a:ea typeface="Times New Roman" panose="02020603050405020304" pitchFamily="18" charset="0"/>
                <a:cs typeface="B Nazanin" panose="00000400000000000000" pitchFamily="2" charset="-78"/>
              </a:rPr>
              <a:t>ADT: Abstract Data Type</a:t>
            </a:r>
            <a:endParaRPr lang="en-US" altLang="en-US" dirty="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1" eaLnBrk="0" fontAlgn="base" latinLnBrk="0" hangingPunct="0">
              <a:lnSpc>
                <a:spcPts val="2625"/>
              </a:lnSpc>
              <a:spcBef>
                <a:spcPts val="0"/>
              </a:spcBef>
              <a:spcAft>
                <a:spcPts val="0"/>
              </a:spcAft>
              <a:buClrTx/>
              <a:buSzTx/>
              <a:buFontTx/>
              <a:buNone/>
              <a:tabLst/>
              <a:defRPr/>
            </a:pPr>
            <a:r>
              <a:rPr lang="ar-SA" sz="1800" dirty="0">
                <a:solidFill>
                  <a:srgbClr val="1F1F1F"/>
                </a:solidFill>
                <a:effectLst/>
                <a:latin typeface="Google Sans"/>
                <a:ea typeface="Times New Roman" panose="02020603050405020304" pitchFamily="18" charset="0"/>
              </a:rPr>
              <a:t>عبارت "مانیتور" (</a:t>
            </a:r>
            <a:r>
              <a:rPr lang="en-US" sz="1800" dirty="0">
                <a:solidFill>
                  <a:srgbClr val="1F1F1F"/>
                </a:solidFill>
                <a:effectLst/>
                <a:latin typeface="Google Sans"/>
                <a:ea typeface="Times New Roman" panose="02020603050405020304" pitchFamily="18" charset="0"/>
              </a:rPr>
              <a:t>monitor</a:t>
            </a:r>
            <a:r>
              <a:rPr lang="ar-SA" sz="1800" dirty="0">
                <a:solidFill>
                  <a:srgbClr val="1F1F1F"/>
                </a:solidFill>
                <a:effectLst/>
                <a:latin typeface="Google Sans"/>
                <a:ea typeface="Times New Roman" panose="02020603050405020304" pitchFamily="18" charset="0"/>
              </a:rPr>
              <a:t>) تضمین می کند که تنها یک فرآیند در یک زمان درون مانیتور فعال باشد. در نتیجه، برنامه نویس نیازی به کدگذاری صریح این محدودیت همگام سازی ندارد </a:t>
            </a:r>
            <a:r>
              <a:rPr lang="fa-IR" sz="1800" dirty="0">
                <a:solidFill>
                  <a:srgbClr val="1F1F1F"/>
                </a:solidFill>
                <a:effectLst/>
                <a:latin typeface="Google Sans"/>
                <a:ea typeface="Times New Roman" panose="02020603050405020304" pitchFamily="18" charset="0"/>
              </a:rPr>
              <a:t>(شکل)</a:t>
            </a:r>
            <a:endParaRPr lang="en-US" sz="1800" dirty="0">
              <a:effectLst/>
              <a:latin typeface="Times New Roman" panose="02020603050405020304" pitchFamily="18" charset="0"/>
              <a:ea typeface="Times New Roman" panose="02020603050405020304" pitchFamily="18" charset="0"/>
            </a:endParaRPr>
          </a:p>
          <a:p>
            <a:pPr marL="0" marR="0" algn="r" rtl="1">
              <a:lnSpc>
                <a:spcPts val="2625"/>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err="1"/>
              <a:t>x.signal</a:t>
            </a:r>
            <a:r>
              <a:rPr lang="en-US" dirty="0"/>
              <a:t>() operation resumes exactly one suspended process. If no process is suspended, then the signal() operation has no effect; t</a:t>
            </a:r>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2711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28548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149A2025-556A-439D-B416-B393448D1C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68B8218-B419-4C46-9B31-7C5CA16C0958}"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0242" name="Rectangle 2">
            <a:extLst>
              <a:ext uri="{FF2B5EF4-FFF2-40B4-BE49-F238E27FC236}">
                <a16:creationId xmlns:a16="http://schemas.microsoft.com/office/drawing/2014/main" id="{3097CAA5-5009-40F9-948A-088E4382782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F2A2029-71A1-427A-9D55-052D9150B9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effectLst/>
                <a:latin typeface="Times New Roman" panose="02020603050405020304" pitchFamily="18" charset="0"/>
                <a:ea typeface="Times New Roman" panose="02020603050405020304" pitchFamily="18" charset="0"/>
                <a:cs typeface="B Nazanin" panose="00000400000000000000" pitchFamily="2" charset="-78"/>
              </a:rPr>
              <a:t>next_available_pid</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200" dirty="0">
                <a:effectLst/>
                <a:latin typeface="Times New Roman" panose="02020603050405020304" pitchFamily="18" charset="0"/>
                <a:ea typeface="Times New Roman" panose="02020603050405020304" pitchFamily="18" charset="0"/>
                <a:cs typeface="B Nazanin" panose="00000400000000000000" pitchFamily="2" charset="-78"/>
              </a:rPr>
              <a:t> برای نگه‌داری شناسه فرایند بعدی دردسترس استفاده می‌شود.</a:t>
            </a:r>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5</a:t>
            </a:fld>
            <a:endParaRPr lang="en-US" altLang="en-US"/>
          </a:p>
        </p:txBody>
      </p:sp>
    </p:spTree>
    <p:extLst>
      <p:ext uri="{BB962C8B-B14F-4D97-AF65-F5344CB8AC3E}">
        <p14:creationId xmlns:p14="http://schemas.microsoft.com/office/powerpoint/2010/main" val="3861859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B422F43B-7A17-4E70-9902-B75D2AD87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A3AE300-16A7-43AF-AE1F-1DE14735F1C6}"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64F304B6-B49F-4C63-9E77-58BDCDE54D9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F0C8F3D9-B786-431D-AD5A-29215D79E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38769F49-5E48-4F61-A820-D92DE4D09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4D748A9-A869-41DD-902B-3C31EC6B06E1}"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514B7CE5-FF07-4CF4-8A99-176990BB0016}"/>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51215128-6CC2-485F-8CCE-6F4FEFACE2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1200" dirty="0">
                <a:effectLst/>
                <a:latin typeface="Calibri" panose="020F0502020204030204" pitchFamily="34" charset="0"/>
                <a:ea typeface="Times New Roman" panose="02020603050405020304" pitchFamily="18" charset="0"/>
                <a:cs typeface="B Nazanin" panose="00000400000000000000" pitchFamily="2" charset="-78"/>
              </a:rPr>
              <a:t>یک سیمافور به نام </a:t>
            </a:r>
            <a:r>
              <a:rPr lang="en-US" sz="1200" dirty="0">
                <a:effectLst/>
                <a:latin typeface="Calibri" panose="020F0502020204030204" pitchFamily="34" charset="0"/>
                <a:ea typeface="Times New Roman" panose="02020603050405020304" pitchFamily="18" charset="0"/>
                <a:cs typeface="B Nazanin" panose="00000400000000000000" pitchFamily="2" charset="-78"/>
              </a:rPr>
              <a:t> </a:t>
            </a:r>
            <a:r>
              <a:rPr lang="en-US" sz="1100" b="1" dirty="0">
                <a:effectLst/>
                <a:latin typeface="Courier New" panose="02070309020205020404" pitchFamily="49" charset="0"/>
                <a:ea typeface="Times New Roman" panose="02020603050405020304" pitchFamily="18" charset="0"/>
                <a:cs typeface="B Nazanin" panose="00000400000000000000" pitchFamily="2" charset="-78"/>
              </a:rPr>
              <a:t>mutex</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وجود دارد که مقدار اولیه آن برابر با </a:t>
            </a:r>
            <a:r>
              <a:rPr lang="en-US" sz="1200" b="1" dirty="0">
                <a:effectLst/>
                <a:latin typeface="Times New Roman" panose="02020603050405020304" pitchFamily="18" charset="0"/>
                <a:ea typeface="Times New Roman" panose="02020603050405020304" pitchFamily="18" charset="0"/>
                <a:cs typeface="B Nazanin" panose="00000400000000000000" pitchFamily="2" charset="-78"/>
              </a:rPr>
              <a:t>1</a:t>
            </a:r>
            <a:r>
              <a:rPr lang="ar-SA" sz="1200" dirty="0">
                <a:effectLst/>
                <a:latin typeface="Calibri" panose="020F0502020204030204" pitchFamily="34" charset="0"/>
                <a:ea typeface="Times New Roman" panose="02020603050405020304" pitchFamily="18" charset="0"/>
                <a:cs typeface="B Nazanin" panose="00000400000000000000" pitchFamily="2" charset="-78"/>
              </a:rPr>
              <a:t>است</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1200" dirty="0">
                <a:effectLst/>
                <a:latin typeface="Calibri" panose="020F0502020204030204" pitchFamily="34" charset="0"/>
                <a:ea typeface="Times New Roman" panose="02020603050405020304" pitchFamily="18" charset="0"/>
                <a:cs typeface="B Nazanin" panose="00000400000000000000" pitchFamily="2" charset="-78"/>
              </a:rPr>
              <a:t>یک سیمافور دیگر به نام </a:t>
            </a:r>
            <a:r>
              <a:rPr lang="en-US" sz="1100" b="1" dirty="0">
                <a:effectLst/>
                <a:latin typeface="Courier New" panose="02070309020205020404" pitchFamily="49" charset="0"/>
                <a:ea typeface="Times New Roman" panose="02020603050405020304" pitchFamily="18" charset="0"/>
                <a:cs typeface="B Nazanin" panose="00000400000000000000" pitchFamily="2" charset="-78"/>
              </a:rPr>
              <a:t>full</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با مقدار اولیه </a:t>
            </a:r>
            <a:r>
              <a:rPr lang="en-US" sz="1200" b="1" dirty="0">
                <a:effectLst/>
                <a:latin typeface="Times New Roman" panose="02020603050405020304" pitchFamily="18" charset="0"/>
                <a:ea typeface="Times New Roman" panose="02020603050405020304" pitchFamily="18" charset="0"/>
                <a:cs typeface="B Nazanin" panose="00000400000000000000" pitchFamily="2" charset="-78"/>
              </a:rPr>
              <a:t>0</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وجود دارد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1200" dirty="0">
                <a:effectLst/>
                <a:latin typeface="Calibri" panose="020F0502020204030204" pitchFamily="34" charset="0"/>
                <a:ea typeface="Times New Roman" panose="02020603050405020304" pitchFamily="18" charset="0"/>
                <a:cs typeface="B Nazanin" panose="00000400000000000000" pitchFamily="2" charset="-78"/>
              </a:rPr>
              <a:t>و در نهایت یک سیمافور به نام </a:t>
            </a:r>
            <a:r>
              <a:rPr lang="en-US" sz="1100" b="1" dirty="0">
                <a:effectLst/>
                <a:latin typeface="Courier New" panose="02070309020205020404" pitchFamily="49" charset="0"/>
                <a:ea typeface="Times New Roman" panose="02020603050405020304" pitchFamily="18" charset="0"/>
                <a:cs typeface="B Nazanin" panose="00000400000000000000" pitchFamily="2" charset="-78"/>
              </a:rPr>
              <a:t>empty</a:t>
            </a:r>
            <a:r>
              <a:rPr lang="fa-IR" sz="1050" b="1" dirty="0">
                <a:effectLst/>
                <a:latin typeface="Courier New" panose="02070309020205020404" pitchFamily="49" charset="0"/>
                <a:ea typeface="Times New Roman" panose="02020603050405020304" pitchFamily="18" charset="0"/>
                <a:cs typeface="B Nazanin" panose="00000400000000000000" pitchFamily="2" charset="-78"/>
              </a:rPr>
              <a:t> </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با مقدار اولیه </a:t>
            </a:r>
            <a:r>
              <a:rPr lang="en-US" sz="1200" b="1" dirty="0">
                <a:effectLst/>
                <a:latin typeface="Times New Roman" panose="02020603050405020304" pitchFamily="18" charset="0"/>
                <a:ea typeface="Times New Roman" panose="02020603050405020304" pitchFamily="18" charset="0"/>
                <a:cs typeface="B Nazanin" panose="00000400000000000000" pitchFamily="2" charset="-78"/>
              </a:rPr>
              <a:t>n</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داریم</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endParaRPr lang="en-US" altLang="en-US" dirty="0">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2B454191-C00D-4881-8CC3-145741C18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8868E1-D052-4404-8916-164E1D0D0B49}"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207D3C19-C6DC-4AF4-97F2-A512D0071A6D}"/>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67534874-A7D8-4E15-AAAD-8916ECED8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1200" dirty="0">
                <a:effectLst/>
                <a:latin typeface="Calibri" panose="020F0502020204030204" pitchFamily="34" charset="0"/>
                <a:ea typeface="Times New Roman" panose="02020603050405020304" pitchFamily="18" charset="0"/>
                <a:cs typeface="B Nazanin" panose="00000400000000000000" pitchFamily="2" charset="-78"/>
              </a:rPr>
              <a:t>یک سیمافور به نام </a:t>
            </a:r>
            <a:r>
              <a:rPr lang="en-US" sz="1200" dirty="0">
                <a:effectLst/>
                <a:latin typeface="Calibri" panose="020F0502020204030204" pitchFamily="34" charset="0"/>
                <a:ea typeface="Times New Roman" panose="02020603050405020304" pitchFamily="18" charset="0"/>
                <a:cs typeface="B Nazanin" panose="00000400000000000000" pitchFamily="2" charset="-78"/>
              </a:rPr>
              <a:t> </a:t>
            </a:r>
            <a:r>
              <a:rPr lang="en-US" sz="1100" b="1" dirty="0">
                <a:effectLst/>
                <a:latin typeface="Courier New" panose="02070309020205020404" pitchFamily="49" charset="0"/>
                <a:ea typeface="Times New Roman" panose="02020603050405020304" pitchFamily="18" charset="0"/>
                <a:cs typeface="B Nazanin" panose="00000400000000000000" pitchFamily="2" charset="-78"/>
              </a:rPr>
              <a:t>mutex</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وجود دارد که مقدار اولیه آن برابر با </a:t>
            </a:r>
            <a:r>
              <a:rPr lang="en-US" sz="1200" b="1" dirty="0">
                <a:effectLst/>
                <a:latin typeface="Times New Roman" panose="02020603050405020304" pitchFamily="18" charset="0"/>
                <a:ea typeface="Times New Roman" panose="02020603050405020304" pitchFamily="18" charset="0"/>
                <a:cs typeface="B Nazanin" panose="00000400000000000000" pitchFamily="2" charset="-78"/>
              </a:rPr>
              <a:t>1</a:t>
            </a:r>
            <a:r>
              <a:rPr lang="ar-SA" sz="1200" dirty="0">
                <a:effectLst/>
                <a:latin typeface="Calibri" panose="020F0502020204030204" pitchFamily="34" charset="0"/>
                <a:ea typeface="Times New Roman" panose="02020603050405020304" pitchFamily="18" charset="0"/>
                <a:cs typeface="B Nazanin" panose="00000400000000000000" pitchFamily="2" charset="-78"/>
              </a:rPr>
              <a:t>است</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1200" dirty="0">
                <a:effectLst/>
                <a:latin typeface="Calibri" panose="020F0502020204030204" pitchFamily="34" charset="0"/>
                <a:ea typeface="Times New Roman" panose="02020603050405020304" pitchFamily="18" charset="0"/>
                <a:cs typeface="B Nazanin" panose="00000400000000000000" pitchFamily="2" charset="-78"/>
              </a:rPr>
              <a:t>یک سیمافور دیگر به نام </a:t>
            </a:r>
            <a:r>
              <a:rPr lang="en-US" sz="1100" b="1" dirty="0">
                <a:effectLst/>
                <a:latin typeface="Courier New" panose="02070309020205020404" pitchFamily="49" charset="0"/>
                <a:ea typeface="Times New Roman" panose="02020603050405020304" pitchFamily="18" charset="0"/>
                <a:cs typeface="B Nazanin" panose="00000400000000000000" pitchFamily="2" charset="-78"/>
              </a:rPr>
              <a:t>full</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با مقدار اولیه </a:t>
            </a:r>
            <a:r>
              <a:rPr lang="en-US" sz="1200" b="1" dirty="0">
                <a:effectLst/>
                <a:latin typeface="Times New Roman" panose="02020603050405020304" pitchFamily="18" charset="0"/>
                <a:ea typeface="Times New Roman" panose="02020603050405020304" pitchFamily="18" charset="0"/>
                <a:cs typeface="B Nazanin" panose="00000400000000000000" pitchFamily="2" charset="-78"/>
              </a:rPr>
              <a:t>0</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وجود دارد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1200" dirty="0">
                <a:effectLst/>
                <a:latin typeface="Calibri" panose="020F0502020204030204" pitchFamily="34" charset="0"/>
                <a:ea typeface="Times New Roman" panose="02020603050405020304" pitchFamily="18" charset="0"/>
                <a:cs typeface="B Nazanin" panose="00000400000000000000" pitchFamily="2" charset="-78"/>
              </a:rPr>
              <a:t>و در نهایت یک سیمافور به نام </a:t>
            </a:r>
            <a:r>
              <a:rPr lang="en-US" sz="1100" b="1" dirty="0">
                <a:effectLst/>
                <a:latin typeface="Courier New" panose="02070309020205020404" pitchFamily="49" charset="0"/>
                <a:ea typeface="Times New Roman" panose="02020603050405020304" pitchFamily="18" charset="0"/>
                <a:cs typeface="B Nazanin" panose="00000400000000000000" pitchFamily="2" charset="-78"/>
              </a:rPr>
              <a:t>empty</a:t>
            </a:r>
            <a:r>
              <a:rPr lang="fa-IR" sz="1050" b="1" dirty="0">
                <a:effectLst/>
                <a:latin typeface="Courier New" panose="02070309020205020404" pitchFamily="49" charset="0"/>
                <a:ea typeface="Times New Roman" panose="02020603050405020304" pitchFamily="18" charset="0"/>
                <a:cs typeface="B Nazanin" panose="00000400000000000000" pitchFamily="2" charset="-78"/>
              </a:rPr>
              <a:t> </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با مقدار اولیه </a:t>
            </a:r>
            <a:r>
              <a:rPr lang="en-US" sz="1200" b="1" dirty="0">
                <a:effectLst/>
                <a:latin typeface="Times New Roman" panose="02020603050405020304" pitchFamily="18" charset="0"/>
                <a:ea typeface="Times New Roman" panose="02020603050405020304" pitchFamily="18" charset="0"/>
                <a:cs typeface="B Nazanin" panose="00000400000000000000" pitchFamily="2" charset="-78"/>
              </a:rPr>
              <a:t>n</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dirty="0">
                <a:effectLst/>
                <a:latin typeface="Calibri" panose="020F0502020204030204" pitchFamily="34" charset="0"/>
                <a:ea typeface="Times New Roman" panose="02020603050405020304" pitchFamily="18" charset="0"/>
                <a:cs typeface="B Nazanin" panose="00000400000000000000" pitchFamily="2" charset="-78"/>
              </a:rPr>
              <a:t>داریم</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p>
            <a:endParaRPr lang="en-US" altLang="en-US" dirty="0">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5FD6A41-E36E-4666-A54F-E0F0617EE2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FF6CAB1-B51D-444E-A465-8AF1E0A4B97E}"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21F25817-AF20-4FAD-9524-7E59BC9A54B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B13E8DE0-FE2C-4E20-BCD3-2600EA110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69544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5FD6A41-E36E-4666-A54F-E0F0617EE2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FF6CAB1-B51D-444E-A465-8AF1E0A4B97E}"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21F25817-AF20-4FAD-9524-7E59BC9A54B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B13E8DE0-FE2C-4E20-BCD3-2600EA110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27356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950B0E92-D303-4BB0-A4D8-C84931373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A8A344-8948-476E-AFBC-AE7944A55FD0}" type="slidenum">
              <a:rPr lang="en-US" altLang="en-US" smtClean="0">
                <a:latin typeface="Times New Roman" panose="02020603050405020304" pitchFamily="18" charset="0"/>
              </a:rPr>
              <a:pPr/>
              <a:t>65</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BD2136EB-8912-4394-B77C-6B86DF5CA56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F1F5DAD-71C2-48AE-88DA-58F7B2FAE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C4B4CDFE-17FF-4FEE-B58E-763B8E6ABD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FD57D9-9ACF-4A83-A909-F49ABBD723C3}" type="slidenum">
              <a:rPr lang="en-US" altLang="en-US" smtClean="0">
                <a:latin typeface="Times New Roman" panose="02020603050405020304" pitchFamily="18" charset="0"/>
              </a:rPr>
              <a:pPr/>
              <a:t>66</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ED68831C-2F81-44B4-9958-1F9967551886}"/>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8370FE4-983D-4F1E-AFFB-EB46F12554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F30C6CA-0F10-4E2E-ADBB-88AAB3EE58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A9972C-A281-4ED9-A13B-A6C6E2D45CB3}"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25602" name="Rectangle 2">
            <a:extLst>
              <a:ext uri="{FF2B5EF4-FFF2-40B4-BE49-F238E27FC236}">
                <a16:creationId xmlns:a16="http://schemas.microsoft.com/office/drawing/2014/main" id="{B3679CC6-842E-4CC5-B72C-F6CA84D12CF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E78DDD2C-05BB-4045-8228-45C12D640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067447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F30C6CA-0F10-4E2E-ADBB-88AAB3EE58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9A9972C-A281-4ED9-A13B-A6C6E2D45CB3}" type="slidenum">
              <a:rPr lang="en-US" altLang="en-US" smtClean="0">
                <a:latin typeface="Times New Roman" panose="02020603050405020304" pitchFamily="18" charset="0"/>
              </a:rPr>
              <a:pPr/>
              <a:t>69</a:t>
            </a:fld>
            <a:endParaRPr lang="en-US" altLang="en-US">
              <a:latin typeface="Times New Roman" panose="02020603050405020304" pitchFamily="18" charset="0"/>
            </a:endParaRPr>
          </a:p>
        </p:txBody>
      </p:sp>
      <p:sp>
        <p:nvSpPr>
          <p:cNvPr id="25602" name="Rectangle 2">
            <a:extLst>
              <a:ext uri="{FF2B5EF4-FFF2-40B4-BE49-F238E27FC236}">
                <a16:creationId xmlns:a16="http://schemas.microsoft.com/office/drawing/2014/main" id="{B3679CC6-842E-4CC5-B72C-F6CA84D12CF0}"/>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E78DDD2C-05BB-4045-8228-45C12D640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251005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31EF95C2-30F5-4674-B550-61EA8B43CE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FCA2DBE-B6D1-4FB7-B4F4-1496EA4F2FD3}"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27650" name="Rectangle 2">
            <a:extLst>
              <a:ext uri="{FF2B5EF4-FFF2-40B4-BE49-F238E27FC236}">
                <a16:creationId xmlns:a16="http://schemas.microsoft.com/office/drawing/2014/main" id="{63B1BE69-F2AE-4073-AD7F-EC55BF74D2E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00DDF634-7FF2-4300-8F34-0D079A7CE0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هر فرايندی برای ورود به بخش حیاتی خود نیاز به درخواست مجوز دارد. بخش کد مسئول پياده‌سازی اين درخواست، بخش ورود است. بخش حیاتی ممکن است به دنبال يک بخش خروج باشد.</a:t>
            </a:r>
            <a:endParaRPr lang="en-US" dirty="0"/>
          </a:p>
        </p:txBody>
      </p:sp>
      <p:sp>
        <p:nvSpPr>
          <p:cNvPr id="4" name="Slide Number Placeholder 3"/>
          <p:cNvSpPr>
            <a:spLocks noGrp="1"/>
          </p:cNvSpPr>
          <p:nvPr>
            <p:ph type="sldNum" sz="quarter" idx="5"/>
          </p:nvPr>
        </p:nvSpPr>
        <p:spPr/>
        <p:txBody>
          <a:bodyPr/>
          <a:lstStyle/>
          <a:p>
            <a:pPr>
              <a:defRPr/>
            </a:pPr>
            <a:fld id="{50E8F071-5978-475C-87F0-5ED336049DF7}" type="slidenum">
              <a:rPr lang="en-US" altLang="en-US" smtClean="0"/>
              <a:pPr>
                <a:defRPr/>
              </a:pPr>
              <a:t>7</a:t>
            </a:fld>
            <a:endParaRPr lang="en-US" altLang="en-US"/>
          </a:p>
        </p:txBody>
      </p:sp>
    </p:spTree>
    <p:extLst>
      <p:ext uri="{BB962C8B-B14F-4D97-AF65-F5344CB8AC3E}">
        <p14:creationId xmlns:p14="http://schemas.microsoft.com/office/powerpoint/2010/main" val="28468720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1EFA09C3-CCE9-4618-9F0F-744AF0A9B7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F6BCBA1-9824-4D0D-B46E-F77E737E1BD9}" type="slidenum">
              <a:rPr lang="en-US" altLang="en-US" smtClean="0">
                <a:latin typeface="Times New Roman" panose="02020603050405020304" pitchFamily="18" charset="0"/>
              </a:rPr>
              <a:pPr/>
              <a:t>71</a:t>
            </a:fld>
            <a:endParaRPr lang="en-US" altLang="en-US">
              <a:latin typeface="Times New Roman" panose="02020603050405020304" pitchFamily="18" charset="0"/>
            </a:endParaRPr>
          </a:p>
        </p:txBody>
      </p:sp>
      <p:sp>
        <p:nvSpPr>
          <p:cNvPr id="29698" name="Rectangle 2">
            <a:extLst>
              <a:ext uri="{FF2B5EF4-FFF2-40B4-BE49-F238E27FC236}">
                <a16:creationId xmlns:a16="http://schemas.microsoft.com/office/drawing/2014/main" id="{26A9EEDA-A552-4242-97DB-1659999AC6C6}"/>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D36BC16F-9F0B-40A3-B2DD-E0047170E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E634DBD-1EC5-462D-BC22-327F348F0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FC2B6B4-BF24-4262-A303-E000472979C4}"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
        <p:nvSpPr>
          <p:cNvPr id="33794" name="Rectangle 2">
            <a:extLst>
              <a:ext uri="{FF2B5EF4-FFF2-40B4-BE49-F238E27FC236}">
                <a16:creationId xmlns:a16="http://schemas.microsoft.com/office/drawing/2014/main" id="{A07EA455-67B3-4FB5-8874-BE2716912EF9}"/>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7F0F9981-F39D-4C6B-B808-D9D1D2A439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E1C5EA7-B174-4E26-B477-FFF72EF7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264869-670A-4456-94F0-35BE1D40917D}"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230705A2-DA89-47C3-9FB3-19749B58EAF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8A6CE70-EE5B-4268-A3D5-C2857B891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00050" lvl="1" algn="r" rtl="1">
              <a:lnSpc>
                <a:spcPct val="107000"/>
              </a:lnSpc>
              <a:spcBef>
                <a:spcPts val="0"/>
              </a:spcBef>
              <a:spcAft>
                <a:spcPts val="80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پیشرفت</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 (Progress)</a:t>
            </a:r>
            <a:endParaRPr lang="fa-IR" sz="2000" dirty="0">
              <a:latin typeface="Calibri" panose="020F0502020204030204" pitchFamily="34" charset="0"/>
              <a:ea typeface="Times New Roman" panose="02020603050405020304" pitchFamily="18" charset="0"/>
              <a:cs typeface="Arial" panose="020B0604020202020204" pitchFamily="34" charset="0"/>
            </a:endParaRPr>
          </a:p>
          <a:p>
            <a:pPr marL="742950" lvl="2" algn="r" rtl="1">
              <a:lnSpc>
                <a:spcPct val="107000"/>
              </a:lnSpc>
              <a:spcBef>
                <a:spcPts val="0"/>
              </a:spcBef>
              <a:spcAft>
                <a:spcPts val="800"/>
              </a:spcAft>
            </a:pPr>
            <a:r>
              <a:rPr lang="fa-IR" sz="2000" dirty="0">
                <a:latin typeface="Times New Roman" panose="02020603050405020304" pitchFamily="18" charset="0"/>
                <a:cs typeface="B Nazanin" panose="00000400000000000000" pitchFamily="2" charset="-78"/>
              </a:rPr>
              <a:t>هنگامی که هیچ پردازشی در قسمت بحرانی در حال اجرا نباشد و تقاضاهایی برای ورود به بخش بحرانی وجود دارد، فقط پردازش هایی در تصمیم گیری برای ورود دخالت میکنند که هنوز به ناحیه بحرانی‌شان نرسیده باشند. یعنی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E2106FC-965F-4B36-95C9-85F38CB1D2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94F76597-B8F6-4CEA-9EE6-C249E66FFC8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B609497D-9258-4404-AC76-F9D00A7E168A}"/>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A64FF4F3-FEAA-4C95-83DF-7C221470B52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02A0DD47-8F7F-4A95-AE64-CA99D29DE3BF}"/>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49ECA44C-B65E-4D58-AF71-9A21542DEAB3}"/>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DC93971E-88EA-49BD-8B99-29D435F5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455C5716-1072-48FA-8BE4-518F8A1BAB6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93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02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7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9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775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9636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279327FA-57D7-4967-BC36-A4ACCFBBDAC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ED111BB-DF84-4F58-B786-823E8FDBA444}"/>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85C16BD-7326-4520-8A0D-21DEA40BCD90}"/>
              </a:ext>
            </a:extLst>
          </p:cNvPr>
          <p:cNvSpPr>
            <a:spLocks noChangeArrowheads="1"/>
          </p:cNvSpPr>
          <p:nvPr/>
        </p:nvSpPr>
        <p:spPr bwMode="auto">
          <a:xfrm>
            <a:off x="0" y="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4FEECE86-85D6-4503-8E41-BA3D1D29C58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A8AF8B84-EECE-43B8-82D5-89568A3D0AF9}"/>
              </a:ext>
            </a:extLst>
          </p:cNvPr>
          <p:cNvSpPr>
            <a:spLocks noChangeArrowheads="1"/>
          </p:cNvSpPr>
          <p:nvPr/>
        </p:nvSpPr>
        <p:spPr bwMode="auto">
          <a:xfrm>
            <a:off x="0" y="2286000"/>
            <a:ext cx="228600" cy="2286000"/>
          </a:xfrm>
          <a:prstGeom prst="rect">
            <a:avLst/>
          </a:prstGeom>
          <a:solidFill>
            <a:srgbClr val="99CCFF"/>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A8BC53B9-C98D-42F0-A4EA-7A43ACEE4E79}"/>
              </a:ext>
            </a:extLst>
          </p:cNvPr>
          <p:cNvSpPr>
            <a:spLocks noChangeArrowheads="1"/>
          </p:cNvSpPr>
          <p:nvPr/>
        </p:nvSpPr>
        <p:spPr bwMode="auto">
          <a:xfrm>
            <a:off x="0" y="457200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31F5A16B-4537-4ED4-AD9B-027F3994BC40}"/>
              </a:ext>
            </a:extLst>
          </p:cNvPr>
          <p:cNvSpPr txBox="1">
            <a:spLocks noChangeArrowheads="1"/>
          </p:cNvSpPr>
          <p:nvPr/>
        </p:nvSpPr>
        <p:spPr bwMode="auto">
          <a:xfrm>
            <a:off x="4256088" y="6613525"/>
            <a:ext cx="447675" cy="246063"/>
          </a:xfrm>
          <a:prstGeom prst="rect">
            <a:avLst/>
          </a:prstGeom>
          <a:noFill/>
          <a:ln>
            <a:noFill/>
          </a:ln>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B911E7D7-D784-4B10-991E-22AC2D897065}"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pic>
        <p:nvPicPr>
          <p:cNvPr id="15" name="Picture 12" descr="dino_6">
            <a:extLst>
              <a:ext uri="{FF2B5EF4-FFF2-40B4-BE49-F238E27FC236}">
                <a16:creationId xmlns:a16="http://schemas.microsoft.com/office/drawing/2014/main" id="{901FEB37-619A-4B90-817B-192FBD65D9E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flipH="1">
            <a:off x="827225" y="402614"/>
            <a:ext cx="742670" cy="45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dino_3">
            <a:extLst>
              <a:ext uri="{FF2B5EF4-FFF2-40B4-BE49-F238E27FC236}">
                <a16:creationId xmlns:a16="http://schemas.microsoft.com/office/drawing/2014/main" id="{84EE563A-A7EB-41CA-A7E1-A35ECFD283DA}"/>
              </a:ext>
            </a:extLst>
          </p:cNvPr>
          <p:cNvPicPr>
            <a:picLocks noChangeAspect="1" noChangeArrowheads="1"/>
          </p:cNvPicPr>
          <p:nvPr userDrawn="1"/>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300" y="128219"/>
            <a:ext cx="1036732" cy="78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a:extLst>
              <a:ext uri="{FF2B5EF4-FFF2-40B4-BE49-F238E27FC236}">
                <a16:creationId xmlns:a16="http://schemas.microsoft.com/office/drawing/2014/main" id="{4E9641C2-8EF5-4484-96FF-B9FACEA4282B}"/>
              </a:ext>
            </a:extLst>
          </p:cNvPr>
          <p:cNvSpPr txBox="1">
            <a:spLocks noChangeArrowheads="1"/>
          </p:cNvSpPr>
          <p:nvPr userDrawn="1"/>
        </p:nvSpPr>
        <p:spPr bwMode="auto">
          <a:xfrm>
            <a:off x="7040516" y="6595087"/>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fa-IR" altLang="en-US" sz="1000" b="1" dirty="0">
                <a:solidFill>
                  <a:srgbClr val="006699"/>
                </a:solidFill>
                <a:latin typeface="Helvetica" pitchFamily="-84" charset="0"/>
                <a:cs typeface="B Nazanin" panose="00000400000000000000" pitchFamily="2" charset="-78"/>
              </a:rPr>
              <a:t>دکتر احمد تقی نژاد ۲۰۲۴</a:t>
            </a:r>
            <a:endParaRPr lang="en-US" altLang="en-US" sz="1000" b="1" dirty="0">
              <a:solidFill>
                <a:srgbClr val="006699"/>
              </a:solidFill>
              <a:latin typeface="Helvetica" pitchFamily="-84" charset="0"/>
              <a:cs typeface="B Nazanin" panose="00000400000000000000" pitchFamily="2" charset="-78"/>
            </a:endParaRPr>
          </a:p>
        </p:txBody>
      </p:sp>
      <p:sp>
        <p:nvSpPr>
          <p:cNvPr id="18" name="Text Box 11">
            <a:extLst>
              <a:ext uri="{FF2B5EF4-FFF2-40B4-BE49-F238E27FC236}">
                <a16:creationId xmlns:a16="http://schemas.microsoft.com/office/drawing/2014/main" id="{1533C1A6-685B-4B50-96BC-0279AFA85781}"/>
              </a:ext>
            </a:extLst>
          </p:cNvPr>
          <p:cNvSpPr txBox="1">
            <a:spLocks noChangeArrowheads="1"/>
          </p:cNvSpPr>
          <p:nvPr userDrawn="1"/>
        </p:nvSpPr>
        <p:spPr bwMode="auto">
          <a:xfrm>
            <a:off x="185738" y="6595087"/>
            <a:ext cx="2125903"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fa-IR" altLang="en-US" sz="1000" b="1" dirty="0">
                <a:solidFill>
                  <a:srgbClr val="006699"/>
                </a:solidFill>
                <a:latin typeface="Helvetica" pitchFamily="-84" charset="0"/>
                <a:cs typeface="B Nazanin" panose="00000400000000000000" pitchFamily="2" charset="-78"/>
              </a:rPr>
              <a:t>مفاهیم سیستم عامل نسخه ۱۰- سیلبرشاتس</a:t>
            </a:r>
            <a:endParaRPr lang="en-US" altLang="en-US" sz="1000" b="1" dirty="0">
              <a:solidFill>
                <a:srgbClr val="006699"/>
              </a:solidFill>
              <a:latin typeface="Helvetica" pitchFamily="-84" charset="0"/>
              <a:cs typeface="B Nazanin" panose="00000400000000000000" pitchFamily="2" charset="-78"/>
            </a:endParaRPr>
          </a:p>
        </p:txBody>
      </p:sp>
      <p:sp>
        <p:nvSpPr>
          <p:cNvPr id="13" name="Freeform: Shape 12">
            <a:extLst>
              <a:ext uri="{FF2B5EF4-FFF2-40B4-BE49-F238E27FC236}">
                <a16:creationId xmlns:a16="http://schemas.microsoft.com/office/drawing/2014/main" id="{8A582FFB-AC6B-4C71-A6E4-A988DE4132D6}"/>
              </a:ext>
            </a:extLst>
          </p:cNvPr>
          <p:cNvSpPr/>
          <p:nvPr userDrawn="1"/>
        </p:nvSpPr>
        <p:spPr bwMode="auto">
          <a:xfrm>
            <a:off x="0" y="6221506"/>
            <a:ext cx="9144000" cy="663389"/>
          </a:xfrm>
          <a:custGeom>
            <a:avLst/>
            <a:gdLst>
              <a:gd name="connsiteX0" fmla="*/ 649468 w 10114548"/>
              <a:gd name="connsiteY0" fmla="*/ 13955 h 584481"/>
              <a:gd name="connsiteX1" fmla="*/ 649468 w 10114548"/>
              <a:gd name="connsiteY1" fmla="*/ 542873 h 584481"/>
              <a:gd name="connsiteX2" fmla="*/ 9354198 w 10114548"/>
              <a:gd name="connsiteY2" fmla="*/ 542873 h 584481"/>
              <a:gd name="connsiteX3" fmla="*/ 9667962 w 10114548"/>
              <a:gd name="connsiteY3" fmla="*/ 480120 h 584481"/>
              <a:gd name="connsiteX4" fmla="*/ 963233 w 10114548"/>
              <a:gd name="connsiteY4" fmla="*/ 533908 h 584481"/>
              <a:gd name="connsiteX5" fmla="*/ 774974 w 10114548"/>
              <a:gd name="connsiteY5" fmla="*/ 184284 h 584481"/>
              <a:gd name="connsiteX6" fmla="*/ 649468 w 10114548"/>
              <a:gd name="connsiteY6" fmla="*/ 13955 h 58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4548" h="584481">
                <a:moveTo>
                  <a:pt x="649468" y="13955"/>
                </a:moveTo>
                <a:cubicBezTo>
                  <a:pt x="628550" y="73720"/>
                  <a:pt x="-801320" y="454720"/>
                  <a:pt x="649468" y="542873"/>
                </a:cubicBezTo>
                <a:cubicBezTo>
                  <a:pt x="2100256" y="631026"/>
                  <a:pt x="7851116" y="553332"/>
                  <a:pt x="9354198" y="542873"/>
                </a:cubicBezTo>
                <a:cubicBezTo>
                  <a:pt x="10857280" y="532414"/>
                  <a:pt x="9667962" y="480120"/>
                  <a:pt x="9667962" y="480120"/>
                </a:cubicBezTo>
                <a:lnTo>
                  <a:pt x="963233" y="533908"/>
                </a:lnTo>
                <a:cubicBezTo>
                  <a:pt x="-518932" y="484602"/>
                  <a:pt x="819798" y="267955"/>
                  <a:pt x="774974" y="184284"/>
                </a:cubicBezTo>
                <a:cubicBezTo>
                  <a:pt x="730151" y="100613"/>
                  <a:pt x="670386" y="-45810"/>
                  <a:pt x="649468" y="13955"/>
                </a:cubicBez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fa-IR" altLang="en-US" dirty="0">
                <a:cs typeface="B Nazanin" panose="00000400000000000000" pitchFamily="2" charset="-78"/>
              </a:rPr>
              <a:t>فصل ۶: ابزار همگام سازی</a:t>
            </a:r>
            <a:endParaRPr lang="en-US" altLang="en-US" dirty="0">
              <a:cs typeface="B Nazanin" panose="00000400000000000000"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fa-IR" altLang="en-US" dirty="0">
                <a:cs typeface="B Nazanin" panose="00000400000000000000" pitchFamily="2" charset="-78"/>
              </a:rPr>
              <a:t>راه‌کار نرم افزاری ۱</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378691" y="1285329"/>
            <a:ext cx="8504052" cy="5201968"/>
          </a:xfrm>
        </p:spPr>
        <p:txBody>
          <a:bodyPr/>
          <a:lstStyle/>
          <a:p>
            <a:pPr marL="342900" marR="0" lvl="0" indent="-342900" algn="r" rtl="1">
              <a:spcBef>
                <a:spcPts val="0"/>
              </a:spcBef>
              <a:spcAft>
                <a:spcPts val="0"/>
              </a:spcAft>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راه‌حل دو فرآیند</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spcBef>
                <a:spcPts val="0"/>
              </a:spcBef>
              <a:spcAft>
                <a:spcPts val="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فرض کنید دستورالعمل‌های بارگذاری و ذخیره‌سازی زبان ماشین اتمی</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ک</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هستند؛ یعنی قابل وقفه نیستند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دو فرآیند یک متغیر مشترک دارند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lvl="1">
              <a:lnSpc>
                <a:spcPct val="90000"/>
              </a:lnSpc>
              <a:tabLst>
                <a:tab pos="739775" algn="l"/>
                <a:tab pos="1020763" algn="l"/>
                <a:tab pos="1257300" algn="l"/>
              </a:tabLst>
            </a:pPr>
            <a:r>
              <a:rPr lang="en-US" altLang="en-US" sz="3200" b="1" dirty="0">
                <a:latin typeface="Courier New" panose="02070309020205020404" pitchFamily="49" charset="0"/>
              </a:rPr>
              <a:t>int turn</a:t>
            </a:r>
            <a:r>
              <a:rPr lang="en-US" altLang="en-US" sz="2400" b="1" dirty="0">
                <a:latin typeface="Courier New" panose="02070309020205020404" pitchFamily="49" charset="0"/>
              </a:rPr>
              <a:t>; </a:t>
            </a:r>
            <a:endParaRPr lang="en-US" altLang="en-US" sz="1050" b="1" dirty="0">
              <a:solidFill>
                <a:srgbClr val="000000"/>
              </a:solidFill>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تغ</a:t>
            </a:r>
            <a:r>
              <a:rPr lang="fa-IR" sz="2800" dirty="0">
                <a:effectLst/>
                <a:latin typeface="Calibri" panose="020F0502020204030204" pitchFamily="34" charset="0"/>
                <a:ea typeface="Calibri" panose="020F0502020204030204" pitchFamily="34" charset="0"/>
                <a:cs typeface="B Nazanin" panose="00000400000000000000" pitchFamily="2" charset="-78"/>
              </a:rPr>
              <a:t>ی</a:t>
            </a:r>
            <a:r>
              <a:rPr lang="ar-SA" sz="2800" dirty="0">
                <a:effectLst/>
                <a:latin typeface="Calibri" panose="020F0502020204030204" pitchFamily="34" charset="0"/>
                <a:ea typeface="Calibri" panose="020F0502020204030204" pitchFamily="34" charset="0"/>
                <a:cs typeface="B Nazanin" panose="00000400000000000000" pitchFamily="2" charset="-78"/>
              </a:rPr>
              <a:t>یر</a:t>
            </a:r>
            <a:r>
              <a:rPr lang="en-US" sz="2800" dirty="0">
                <a:effectLst/>
                <a:latin typeface="Calibri" panose="020F0502020204030204" pitchFamily="34" charset="0"/>
                <a:ea typeface="Calibri" panose="020F0502020204030204" pitchFamily="34" charset="0"/>
                <a:cs typeface="B Nazanin" panose="00000400000000000000" pitchFamily="2" charset="-78"/>
              </a:rPr>
              <a:t> turn </a:t>
            </a:r>
            <a:r>
              <a:rPr lang="ar-SA" sz="2800" dirty="0">
                <a:effectLst/>
                <a:latin typeface="Calibri" panose="020F0502020204030204" pitchFamily="34" charset="0"/>
                <a:ea typeface="Calibri" panose="020F0502020204030204" pitchFamily="34" charset="0"/>
                <a:cs typeface="B Nazanin" panose="00000400000000000000" pitchFamily="2" charset="-78"/>
              </a:rPr>
              <a:t>نشان می‌دهد که نوبت کدام فرآیند است تا وارد بخش بحرانی شود</a:t>
            </a:r>
            <a:r>
              <a:rPr lang="en-US" sz="2800" dirty="0">
                <a:effectLst/>
                <a:latin typeface="Calibri" panose="020F0502020204030204" pitchFamily="34" charset="0"/>
                <a:ea typeface="Calibri" panose="020F0502020204030204" pitchFamily="34" charset="0"/>
                <a:cs typeface="B Nazanin" panose="00000400000000000000" pitchFamily="2" charset="-78"/>
              </a:rPr>
              <a:t>. </a:t>
            </a:r>
            <a:endParaRPr lang="fa-IR"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مقدار اولیه</a:t>
            </a:r>
            <a:r>
              <a:rPr lang="en-US" sz="2800" dirty="0">
                <a:effectLst/>
                <a:latin typeface="Calibri" panose="020F0502020204030204" pitchFamily="34" charset="0"/>
                <a:ea typeface="Calibri" panose="020F0502020204030204" pitchFamily="34" charset="0"/>
                <a:cs typeface="B Nazanin" panose="00000400000000000000" pitchFamily="2" charset="-78"/>
              </a:rPr>
              <a:t> turn </a:t>
            </a:r>
            <a:r>
              <a:rPr lang="ar-SA" sz="2800" dirty="0">
                <a:effectLst/>
                <a:latin typeface="Calibri" panose="020F0502020204030204" pitchFamily="34" charset="0"/>
                <a:ea typeface="Calibri" panose="020F0502020204030204" pitchFamily="34" charset="0"/>
                <a:cs typeface="B Nazanin" panose="00000400000000000000" pitchFamily="2" charset="-78"/>
              </a:rPr>
              <a:t>برابر با</a:t>
            </a:r>
            <a:r>
              <a:rPr lang="en-US" sz="2800" dirty="0">
                <a:effectLst/>
                <a:latin typeface="Calibri" panose="020F0502020204030204" pitchFamily="34" charset="0"/>
                <a:ea typeface="Calibri" panose="020F0502020204030204" pitchFamily="34" charset="0"/>
                <a:cs typeface="B Nazanin" panose="00000400000000000000" pitchFamily="2" charset="-78"/>
              </a:rPr>
              <a:t> </a:t>
            </a:r>
            <a:r>
              <a:rPr lang="en-US" sz="2800" dirty="0" err="1">
                <a:effectLst/>
                <a:latin typeface="Calibri" panose="020F0502020204030204" pitchFamily="34" charset="0"/>
                <a:ea typeface="Calibri" panose="020F0502020204030204" pitchFamily="34" charset="0"/>
                <a:cs typeface="B Nazanin" panose="00000400000000000000" pitchFamily="2" charset="-78"/>
              </a:rPr>
              <a:t>i</a:t>
            </a:r>
            <a:r>
              <a:rPr lang="en-US" sz="2800" dirty="0">
                <a:effectLst/>
                <a:latin typeface="Calibri" panose="020F0502020204030204" pitchFamily="34" charset="0"/>
                <a:ea typeface="Calibri" panose="020F0502020204030204" pitchFamily="34" charset="0"/>
                <a:cs typeface="B Nazanin" panose="00000400000000000000" pitchFamily="2" charset="-78"/>
              </a:rPr>
              <a:t> </a:t>
            </a:r>
            <a:r>
              <a:rPr lang="ar-SA" sz="2800" dirty="0">
                <a:effectLst/>
                <a:latin typeface="Calibri" panose="020F0502020204030204" pitchFamily="34" charset="0"/>
                <a:ea typeface="Calibri" panose="020F0502020204030204" pitchFamily="34" charset="0"/>
                <a:cs typeface="B Nazanin" panose="00000400000000000000" pitchFamily="2" charset="-78"/>
              </a:rPr>
              <a:t>تنظیم می‌شود</a:t>
            </a:r>
            <a:r>
              <a:rPr lang="en-US" sz="2800" dirty="0">
                <a:effectLst/>
                <a:latin typeface="Calibri" panose="020F050202020403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28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666875"/>
            <a:ext cx="602773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en-US" dirty="0">
                <a:latin typeface="+mn-lt"/>
              </a:rPr>
              <a:t>while (true){ </a:t>
            </a:r>
          </a:p>
          <a:p>
            <a:endParaRPr kumimoji="1" lang="en-US" altLang="en-US" dirty="0">
              <a:latin typeface="+mn-lt"/>
            </a:endParaRPr>
          </a:p>
          <a:p>
            <a:r>
              <a:rPr kumimoji="1" lang="en-US" altLang="en-US" dirty="0">
                <a:latin typeface="+mn-lt"/>
              </a:rPr>
              <a:t>	 </a:t>
            </a:r>
          </a:p>
          <a:p>
            <a:r>
              <a:rPr kumimoji="1" lang="en-US" altLang="en-US" dirty="0">
                <a:latin typeface="+mn-lt"/>
              </a:rPr>
              <a:t>	while (turn = = j);</a:t>
            </a:r>
          </a:p>
          <a:p>
            <a:r>
              <a:rPr kumimoji="1" lang="en-US" altLang="en-US" dirty="0">
                <a:latin typeface="+mn-lt"/>
              </a:rPr>
              <a:t>		</a:t>
            </a:r>
          </a:p>
          <a:p>
            <a:endParaRPr kumimoji="1" lang="en-US" altLang="en-US" dirty="0">
              <a:latin typeface="+mn-lt"/>
            </a:endParaRPr>
          </a:p>
          <a:p>
            <a:r>
              <a:rPr kumimoji="1" lang="en-US" altLang="en-US" dirty="0">
                <a:latin typeface="+mn-lt"/>
              </a:rPr>
              <a:t>	/* critical section */</a:t>
            </a:r>
          </a:p>
          <a:p>
            <a:r>
              <a:rPr kumimoji="1" lang="en-US" altLang="en-US" dirty="0">
                <a:latin typeface="+mn-lt"/>
              </a:rPr>
              <a:t> </a:t>
            </a:r>
          </a:p>
          <a:p>
            <a:r>
              <a:rPr kumimoji="1" lang="en-US" altLang="en-US" dirty="0">
                <a:latin typeface="+mn-lt"/>
              </a:rPr>
              <a:t>	turn = j;</a:t>
            </a:r>
          </a:p>
          <a:p>
            <a:endParaRPr kumimoji="1" lang="en-US" altLang="en-US" dirty="0">
              <a:latin typeface="+mn-lt"/>
            </a:endParaRPr>
          </a:p>
          <a:p>
            <a:r>
              <a:rPr kumimoji="1" lang="en-US" altLang="en-US" dirty="0">
                <a:latin typeface="+mn-lt"/>
              </a:rPr>
              <a:t>	/* remainder section */</a:t>
            </a:r>
          </a:p>
          <a:p>
            <a:r>
              <a:rPr kumimoji="1" lang="en-US" altLang="en-US" dirty="0">
                <a:latin typeface="+mn-lt"/>
              </a:rPr>
              <a:t> </a:t>
            </a:r>
          </a:p>
          <a:p>
            <a:r>
              <a:rPr kumimoji="1" lang="en-US" altLang="en-US" dirty="0">
                <a:latin typeface="+mn-lt"/>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2367682"/>
            <a:ext cx="3505200" cy="6826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51114"/>
            <a:ext cx="3505200" cy="51074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C798-E1DF-4753-9FF5-11182A095892}"/>
              </a:ext>
            </a:extLst>
          </p:cNvPr>
          <p:cNvSpPr>
            <a:spLocks noGrp="1"/>
          </p:cNvSpPr>
          <p:nvPr>
            <p:ph type="title"/>
          </p:nvPr>
        </p:nvSpPr>
        <p:spPr/>
        <p:txBody>
          <a:bodyPr/>
          <a:lstStyle/>
          <a:p>
            <a:endParaRPr lang="en-US"/>
          </a:p>
        </p:txBody>
      </p:sp>
      <p:sp>
        <p:nvSpPr>
          <p:cNvPr id="3" name="Rectangle 3">
            <a:extLst>
              <a:ext uri="{FF2B5EF4-FFF2-40B4-BE49-F238E27FC236}">
                <a16:creationId xmlns:a16="http://schemas.microsoft.com/office/drawing/2014/main" id="{FC008087-CF06-4738-9E93-DC026B083B6A}"/>
              </a:ext>
            </a:extLst>
          </p:cNvPr>
          <p:cNvSpPr>
            <a:spLocks noChangeArrowheads="1"/>
          </p:cNvSpPr>
          <p:nvPr/>
        </p:nvSpPr>
        <p:spPr bwMode="auto">
          <a:xfrm>
            <a:off x="675564" y="977746"/>
            <a:ext cx="37522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en-US" altLang="en-US" dirty="0">
                <a:latin typeface="+mn-lt"/>
              </a:rPr>
              <a:t>Process P0:</a:t>
            </a:r>
            <a:endParaRPr kumimoji="1" lang="fa-IR" altLang="en-US" dirty="0">
              <a:latin typeface="+mn-lt"/>
            </a:endParaRPr>
          </a:p>
          <a:p>
            <a:r>
              <a:rPr kumimoji="1" lang="en-US" altLang="en-US" dirty="0">
                <a:latin typeface="+mn-lt"/>
              </a:rPr>
              <a:t>while (true){ </a:t>
            </a:r>
          </a:p>
          <a:p>
            <a:endParaRPr kumimoji="1" lang="en-US" altLang="en-US" dirty="0">
              <a:latin typeface="+mn-lt"/>
            </a:endParaRPr>
          </a:p>
          <a:p>
            <a:r>
              <a:rPr kumimoji="1" lang="en-US" altLang="en-US" dirty="0">
                <a:latin typeface="+mn-lt"/>
              </a:rPr>
              <a:t>	 </a:t>
            </a:r>
          </a:p>
          <a:p>
            <a:r>
              <a:rPr kumimoji="1" lang="en-US" altLang="en-US" dirty="0">
                <a:latin typeface="+mn-lt"/>
              </a:rPr>
              <a:t>	while (turn = = 1);</a:t>
            </a:r>
          </a:p>
          <a:p>
            <a:r>
              <a:rPr kumimoji="1" lang="en-US" altLang="en-US" dirty="0">
                <a:latin typeface="+mn-lt"/>
              </a:rPr>
              <a:t>		</a:t>
            </a:r>
          </a:p>
          <a:p>
            <a:endParaRPr kumimoji="1" lang="en-US" altLang="en-US" dirty="0">
              <a:latin typeface="+mn-lt"/>
            </a:endParaRPr>
          </a:p>
          <a:p>
            <a:r>
              <a:rPr kumimoji="1" lang="en-US" altLang="en-US" dirty="0">
                <a:latin typeface="+mn-lt"/>
              </a:rPr>
              <a:t>	/* critical section */</a:t>
            </a:r>
          </a:p>
          <a:p>
            <a:r>
              <a:rPr kumimoji="1" lang="en-US" altLang="en-US" dirty="0">
                <a:latin typeface="+mn-lt"/>
              </a:rPr>
              <a:t> </a:t>
            </a:r>
          </a:p>
          <a:p>
            <a:r>
              <a:rPr kumimoji="1" lang="en-US" altLang="en-US" dirty="0">
                <a:latin typeface="+mn-lt"/>
              </a:rPr>
              <a:t>	turn = 1;</a:t>
            </a:r>
          </a:p>
          <a:p>
            <a:endParaRPr kumimoji="1" lang="en-US" altLang="en-US" dirty="0">
              <a:latin typeface="+mn-lt"/>
            </a:endParaRPr>
          </a:p>
          <a:p>
            <a:r>
              <a:rPr kumimoji="1" lang="en-US" altLang="en-US" dirty="0">
                <a:latin typeface="+mn-lt"/>
              </a:rPr>
              <a:t>	/* remainder section */</a:t>
            </a:r>
          </a:p>
          <a:p>
            <a:r>
              <a:rPr kumimoji="1" lang="en-US" altLang="en-US" dirty="0">
                <a:latin typeface="+mn-lt"/>
              </a:rPr>
              <a:t> </a:t>
            </a:r>
          </a:p>
          <a:p>
            <a:pPr>
              <a:buFont typeface="Monotype Sorts" pitchFamily="-84" charset="2"/>
              <a:buNone/>
            </a:pPr>
            <a:r>
              <a:rPr lang="en-US" altLang="en-US" sz="1600" b="1" dirty="0">
                <a:solidFill>
                  <a:srgbClr val="000000"/>
                </a:solidFill>
                <a:latin typeface="Courier New" panose="02070309020205020404" pitchFamily="49" charset="0"/>
              </a:rPr>
              <a:t>}</a:t>
            </a:r>
          </a:p>
        </p:txBody>
      </p:sp>
      <p:sp>
        <p:nvSpPr>
          <p:cNvPr id="5" name="Rectangle 3">
            <a:extLst>
              <a:ext uri="{FF2B5EF4-FFF2-40B4-BE49-F238E27FC236}">
                <a16:creationId xmlns:a16="http://schemas.microsoft.com/office/drawing/2014/main" id="{B1FC398C-EE72-498F-92BA-2DC24092D21A}"/>
              </a:ext>
            </a:extLst>
          </p:cNvPr>
          <p:cNvSpPr>
            <a:spLocks noChangeArrowheads="1"/>
          </p:cNvSpPr>
          <p:nvPr/>
        </p:nvSpPr>
        <p:spPr bwMode="auto">
          <a:xfrm>
            <a:off x="4716156" y="977745"/>
            <a:ext cx="375228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en-US" altLang="en-US" dirty="0">
                <a:latin typeface="+mn-lt"/>
              </a:rPr>
              <a:t>Process P1:</a:t>
            </a:r>
            <a:endParaRPr kumimoji="1" lang="fa-IR" altLang="en-US" dirty="0">
              <a:latin typeface="+mn-lt"/>
            </a:endParaRPr>
          </a:p>
          <a:p>
            <a:r>
              <a:rPr kumimoji="1" lang="en-US" altLang="en-US" dirty="0">
                <a:latin typeface="+mn-lt"/>
              </a:rPr>
              <a:t>while (true){ </a:t>
            </a:r>
          </a:p>
          <a:p>
            <a:endParaRPr kumimoji="1" lang="en-US" altLang="en-US" dirty="0">
              <a:latin typeface="+mn-lt"/>
            </a:endParaRPr>
          </a:p>
          <a:p>
            <a:r>
              <a:rPr kumimoji="1" lang="en-US" altLang="en-US" dirty="0">
                <a:latin typeface="+mn-lt"/>
              </a:rPr>
              <a:t>	 </a:t>
            </a:r>
          </a:p>
          <a:p>
            <a:r>
              <a:rPr kumimoji="1" lang="en-US" altLang="en-US" dirty="0">
                <a:latin typeface="+mn-lt"/>
              </a:rPr>
              <a:t>	while (turn = = 0);</a:t>
            </a:r>
          </a:p>
          <a:p>
            <a:r>
              <a:rPr kumimoji="1" lang="en-US" altLang="en-US" dirty="0">
                <a:latin typeface="+mn-lt"/>
              </a:rPr>
              <a:t>		</a:t>
            </a:r>
          </a:p>
          <a:p>
            <a:endParaRPr kumimoji="1" lang="en-US" altLang="en-US" dirty="0">
              <a:latin typeface="+mn-lt"/>
            </a:endParaRPr>
          </a:p>
          <a:p>
            <a:r>
              <a:rPr kumimoji="1" lang="en-US" altLang="en-US" dirty="0">
                <a:latin typeface="+mn-lt"/>
              </a:rPr>
              <a:t>	/* critical section */</a:t>
            </a:r>
          </a:p>
          <a:p>
            <a:r>
              <a:rPr kumimoji="1" lang="en-US" altLang="en-US" dirty="0">
                <a:latin typeface="+mn-lt"/>
              </a:rPr>
              <a:t> </a:t>
            </a:r>
          </a:p>
          <a:p>
            <a:r>
              <a:rPr kumimoji="1" lang="en-US" altLang="en-US" dirty="0">
                <a:latin typeface="+mn-lt"/>
              </a:rPr>
              <a:t>	turn = 0;</a:t>
            </a:r>
          </a:p>
          <a:p>
            <a:endParaRPr kumimoji="1" lang="en-US" altLang="en-US" dirty="0">
              <a:latin typeface="+mn-lt"/>
            </a:endParaRPr>
          </a:p>
          <a:p>
            <a:r>
              <a:rPr kumimoji="1" lang="en-US" altLang="en-US" dirty="0">
                <a:latin typeface="+mn-lt"/>
              </a:rPr>
              <a:t>	/* remainder section */</a:t>
            </a:r>
          </a:p>
          <a:p>
            <a:r>
              <a:rPr kumimoji="1" lang="en-US" altLang="en-US" dirty="0">
                <a:latin typeface="+mn-lt"/>
              </a:rPr>
              <a:t> </a:t>
            </a:r>
          </a:p>
          <a:p>
            <a:r>
              <a:rPr kumimoji="1" lang="en-US" altLang="en-US" dirty="0">
                <a:latin typeface="+mn-lt"/>
              </a:rPr>
              <a:t>}</a:t>
            </a:r>
          </a:p>
        </p:txBody>
      </p:sp>
      <p:sp>
        <p:nvSpPr>
          <p:cNvPr id="7" name="TextBox 6">
            <a:extLst>
              <a:ext uri="{FF2B5EF4-FFF2-40B4-BE49-F238E27FC236}">
                <a16:creationId xmlns:a16="http://schemas.microsoft.com/office/drawing/2014/main" id="{65DA0A73-987A-4947-B329-97C88A81537B}"/>
              </a:ext>
            </a:extLst>
          </p:cNvPr>
          <p:cNvSpPr txBox="1"/>
          <p:nvPr/>
        </p:nvSpPr>
        <p:spPr>
          <a:xfrm>
            <a:off x="322998" y="4892301"/>
            <a:ext cx="8529850" cy="1631216"/>
          </a:xfrm>
          <a:prstGeom prst="rect">
            <a:avLst/>
          </a:prstGeom>
          <a:noFill/>
        </p:spPr>
        <p:txBody>
          <a:bodyPr wrap="square">
            <a:spAutoFit/>
          </a:bodyPr>
          <a:lstStyle/>
          <a:p>
            <a:pPr algn="r" rtl="1"/>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مقدار اولیه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turn</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برابر با یک بوده و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p1</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به ناحیه بحرانی می‌رود درحالی پردازش دیگر در حلقه وایل منتظر هست. پس از خروج پردازش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p1</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متغیر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turn</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برابر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0</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می‌شود. حال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p0</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وارد ناحیه بحرانی شده و خارج می‌شود. </a:t>
            </a:r>
            <a:r>
              <a:rPr lang="fa-IR" sz="2000" dirty="0">
                <a:latin typeface="Times New Roman" panose="02020603050405020304" pitchFamily="18" charset="0"/>
                <a:ea typeface="Times New Roman" panose="02020603050405020304" pitchFamily="18" charset="0"/>
                <a:cs typeface="B Nazanin" panose="00000400000000000000" pitchFamily="2" charset="-78"/>
              </a:rPr>
              <a:t>مقدار </a:t>
            </a:r>
            <a:r>
              <a:rPr lang="en-US" sz="2000" dirty="0">
                <a:latin typeface="Times New Roman" panose="02020603050405020304" pitchFamily="18" charset="0"/>
                <a:ea typeface="Times New Roman" panose="02020603050405020304" pitchFamily="18" charset="0"/>
                <a:cs typeface="B Nazanin" panose="00000400000000000000" pitchFamily="2" charset="-78"/>
              </a:rPr>
              <a:t>turn</a:t>
            </a:r>
            <a:r>
              <a:rPr lang="fa-IR" sz="2000" dirty="0">
                <a:latin typeface="Times New Roman" panose="02020603050405020304" pitchFamily="18" charset="0"/>
                <a:ea typeface="Times New Roman" panose="02020603050405020304" pitchFamily="18" charset="0"/>
                <a:cs typeface="B Nazanin" panose="00000400000000000000" pitchFamily="2" charset="-78"/>
              </a:rPr>
              <a:t> ۱ شده و پردازش </a:t>
            </a:r>
            <a:r>
              <a:rPr lang="en-US" sz="2000" dirty="0">
                <a:latin typeface="Times New Roman" panose="02020603050405020304" pitchFamily="18" charset="0"/>
                <a:ea typeface="Times New Roman" panose="02020603050405020304" pitchFamily="18" charset="0"/>
                <a:cs typeface="B Nazanin" panose="00000400000000000000" pitchFamily="2" charset="-78"/>
              </a:rPr>
              <a:t>p1</a:t>
            </a:r>
            <a:r>
              <a:rPr lang="fa-IR" sz="2000" dirty="0">
                <a:latin typeface="Times New Roman" panose="02020603050405020304" pitchFamily="18" charset="0"/>
                <a:ea typeface="Times New Roman" panose="02020603050405020304" pitchFamily="18" charset="0"/>
                <a:cs typeface="B Nazanin" panose="00000400000000000000" pitchFamily="2" charset="-78"/>
              </a:rPr>
              <a:t> وارد ناحیه بحرانی می‌شود و در حین خروج </a:t>
            </a:r>
            <a:r>
              <a:rPr lang="en-US" sz="2000" dirty="0">
                <a:latin typeface="Times New Roman" panose="02020603050405020304" pitchFamily="18" charset="0"/>
                <a:ea typeface="Times New Roman" panose="02020603050405020304" pitchFamily="18" charset="0"/>
                <a:cs typeface="B Nazanin" panose="00000400000000000000" pitchFamily="2" charset="-78"/>
              </a:rPr>
              <a:t>turn=0</a:t>
            </a:r>
            <a:r>
              <a:rPr lang="fa-IR" sz="2000" dirty="0">
                <a:latin typeface="Times New Roman" panose="02020603050405020304" pitchFamily="18" charset="0"/>
                <a:ea typeface="Times New Roman" panose="02020603050405020304" pitchFamily="18" charset="0"/>
                <a:cs typeface="B Nazanin" panose="00000400000000000000" pitchFamily="2" charset="-78"/>
              </a:rPr>
              <a:t> می‌شود. اگر فرض کنیم پردازش </a:t>
            </a:r>
            <a:r>
              <a:rPr lang="en-US" sz="2000" dirty="0">
                <a:latin typeface="Times New Roman" panose="02020603050405020304" pitchFamily="18" charset="0"/>
                <a:ea typeface="Times New Roman" panose="02020603050405020304" pitchFamily="18" charset="0"/>
                <a:cs typeface="B Nazanin" panose="00000400000000000000" pitchFamily="2" charset="-78"/>
              </a:rPr>
              <a:t>p0</a:t>
            </a:r>
            <a:r>
              <a:rPr lang="fa-IR" sz="2000" dirty="0">
                <a:latin typeface="Times New Roman" panose="02020603050405020304" pitchFamily="18" charset="0"/>
                <a:ea typeface="Times New Roman" panose="02020603050405020304" pitchFamily="18" charset="0"/>
                <a:cs typeface="B Nazanin" panose="00000400000000000000" pitchFamily="2" charset="-78"/>
              </a:rPr>
              <a:t> در ناحیه باقی‌مانده به‌صورت طولانی باشد. شرط پیشرفت برای </a:t>
            </a:r>
            <a:r>
              <a:rPr lang="en-US" sz="2000" dirty="0">
                <a:latin typeface="Times New Roman" panose="02020603050405020304" pitchFamily="18" charset="0"/>
                <a:ea typeface="Times New Roman" panose="02020603050405020304" pitchFamily="18" charset="0"/>
                <a:cs typeface="B Nazanin" panose="00000400000000000000" pitchFamily="2" charset="-78"/>
              </a:rPr>
              <a:t>p1</a:t>
            </a:r>
            <a:r>
              <a:rPr lang="fa-IR" sz="2000" dirty="0">
                <a:latin typeface="Times New Roman" panose="02020603050405020304" pitchFamily="18" charset="0"/>
                <a:ea typeface="Times New Roman" panose="02020603050405020304" pitchFamily="18" charset="0"/>
                <a:cs typeface="B Nazanin" panose="00000400000000000000" pitchFamily="2" charset="-78"/>
              </a:rPr>
              <a:t> نقض خواهد شد. زیرا </a:t>
            </a:r>
            <a:r>
              <a:rPr lang="en-US" sz="2000" dirty="0">
                <a:latin typeface="Times New Roman" panose="02020603050405020304" pitchFamily="18" charset="0"/>
                <a:ea typeface="Times New Roman" panose="02020603050405020304" pitchFamily="18" charset="0"/>
                <a:cs typeface="B Nazanin" panose="00000400000000000000" pitchFamily="2" charset="-78"/>
              </a:rPr>
              <a:t>p1</a:t>
            </a:r>
            <a:r>
              <a:rPr lang="fa-IR" sz="2000" dirty="0">
                <a:latin typeface="Times New Roman" panose="02020603050405020304" pitchFamily="18" charset="0"/>
                <a:ea typeface="Times New Roman" panose="02020603050405020304" pitchFamily="18" charset="0"/>
                <a:cs typeface="B Nazanin" panose="00000400000000000000" pitchFamily="2" charset="-78"/>
              </a:rPr>
              <a:t> پس از تغییر</a:t>
            </a:r>
            <a:r>
              <a:rPr lang="en-US" sz="2000" dirty="0">
                <a:latin typeface="Times New Roman" panose="02020603050405020304" pitchFamily="18" charset="0"/>
                <a:ea typeface="Times New Roman" panose="02020603050405020304" pitchFamily="18" charset="0"/>
                <a:cs typeface="B Nazanin" panose="00000400000000000000" pitchFamily="2" charset="-78"/>
              </a:rPr>
              <a:t> turn=0</a:t>
            </a:r>
            <a:r>
              <a:rPr lang="fa-IR" sz="2000" dirty="0">
                <a:latin typeface="Times New Roman" panose="02020603050405020304" pitchFamily="18" charset="0"/>
                <a:ea typeface="Times New Roman" panose="02020603050405020304" pitchFamily="18" charset="0"/>
                <a:cs typeface="B Nazanin" panose="00000400000000000000" pitchFamily="2" charset="-78"/>
              </a:rPr>
              <a:t> دیگر نمی‌تواند وارد ناحیه بحرانی خود شود. </a:t>
            </a:r>
            <a:endParaRPr lang="en-US" sz="2000" dirty="0"/>
          </a:p>
        </p:txBody>
      </p:sp>
    </p:spTree>
    <p:extLst>
      <p:ext uri="{BB962C8B-B14F-4D97-AF65-F5344CB8AC3E}">
        <p14:creationId xmlns:p14="http://schemas.microsoft.com/office/powerpoint/2010/main" val="28646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fa-IR" altLang="en-US" dirty="0">
                <a:cs typeface="B Nazanin" panose="00000400000000000000" pitchFamily="2" charset="-78"/>
              </a:rPr>
              <a:t>صحبت راه‌کار نرم‌افزاری</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pPr marL="0" marR="0" algn="r" rtl="1">
              <a:lnSpc>
                <a:spcPct val="107000"/>
              </a:lnSpc>
              <a:spcBef>
                <a:spcPts val="0"/>
              </a:spcBef>
              <a:spcAft>
                <a:spcPts val="800"/>
              </a:spcAft>
            </a:pP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انحصار</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متقابل حفظ می‌شود</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فرآیند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Pi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فقط در صورتی وارد بخش بحرانی می‌شود که</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turn = </a:t>
            </a:r>
            <a:r>
              <a:rPr lang="en-US" sz="3200" dirty="0" err="1">
                <a:effectLst/>
                <a:latin typeface="Times New Roman" panose="02020603050405020304" pitchFamily="18" charset="0"/>
                <a:ea typeface="Times New Roman" panose="02020603050405020304" pitchFamily="18" charset="0"/>
                <a:cs typeface="B Nazanin" panose="00000400000000000000" pitchFamily="2" charset="-78"/>
              </a:rPr>
              <a:t>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turn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نمی‌تواند همزمان 0 و 1 باشد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اما در مورد الزام پیشرفت</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(Progress)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و انتظار محدود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(Bounded-Waiting) </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چه؟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554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marL="0" marR="0" rtl="1"/>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راه‌حل بهبودیافته پترسون</a:t>
            </a:r>
            <a:endParaRPr lang="en-US" sz="2400" b="1" dirty="0">
              <a:effectLst/>
              <a:latin typeface="Times New Roman" panose="02020603050405020304" pitchFamily="18" charset="0"/>
              <a:ea typeface="Times New Roman" panose="02020603050405020304" pitchFamily="18" charset="0"/>
            </a:endParaRPr>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8070980" cy="4877886"/>
          </a:xfrm>
        </p:spPr>
        <p:txBody>
          <a:bodyPr/>
          <a:lstStyle/>
          <a:p>
            <a:pPr marL="0" marR="0" algn="r" rtl="1"/>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راه‌حل بهبودیافته پترسون</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 (راه‌کار نرم‌افزاری)</a:t>
            </a:r>
            <a:endParaRPr lang="en-US" sz="2800" b="1" dirty="0">
              <a:effectLst/>
              <a:latin typeface="Times New Roman" panose="02020603050405020304" pitchFamily="18" charset="0"/>
              <a:ea typeface="Times New Roman" panose="02020603050405020304" pitchFamily="18" charset="0"/>
            </a:endParaRPr>
          </a:p>
          <a:p>
            <a:pPr marL="0" marR="0" algn="r" rtl="1"/>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فرض کنید دستورالعمل‌های بارگذاری و ذخیره‌سازی زبان ماشین اتمی هستند؛ یعنی قابل وقفه نیستند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دو فرآیند دو متغیر مشترک دارند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lvl="1">
              <a:lnSpc>
                <a:spcPct val="90000"/>
              </a:lnSpc>
              <a:tabLst>
                <a:tab pos="739775" algn="l"/>
                <a:tab pos="1020763" algn="l"/>
                <a:tab pos="1257300" algn="l"/>
              </a:tabLst>
            </a:pPr>
            <a:r>
              <a:rPr lang="en-US" altLang="en-US" sz="2800" b="1" dirty="0">
                <a:latin typeface="Courier New" panose="02070309020205020404" pitchFamily="49" charset="0"/>
              </a:rPr>
              <a:t>int turn; </a:t>
            </a:r>
          </a:p>
          <a:p>
            <a:pPr lvl="1">
              <a:lnSpc>
                <a:spcPct val="90000"/>
              </a:lnSpc>
              <a:tabLst>
                <a:tab pos="739775" algn="l"/>
                <a:tab pos="1020763" algn="l"/>
                <a:tab pos="1257300" algn="l"/>
              </a:tabLst>
            </a:pPr>
            <a:r>
              <a:rPr lang="en-US" altLang="en-US" sz="2800" b="1" dirty="0" err="1">
                <a:latin typeface="Courier New" panose="02070309020205020404" pitchFamily="49" charset="0"/>
              </a:rPr>
              <a:t>boolean</a:t>
            </a:r>
            <a:r>
              <a:rPr lang="en-US" altLang="en-US" sz="2800" b="1" dirty="0">
                <a:latin typeface="Courier New" panose="02070309020205020404" pitchFamily="49" charset="0"/>
              </a:rPr>
              <a:t> flag[2]</a:t>
            </a:r>
          </a:p>
          <a:p>
            <a:pPr lvl="1">
              <a:lnSpc>
                <a:spcPct val="90000"/>
              </a:lnSpc>
              <a:tabLst>
                <a:tab pos="739775" algn="l"/>
                <a:tab pos="1020763" algn="l"/>
                <a:tab pos="1257300" algn="l"/>
              </a:tabLst>
            </a:pPr>
            <a:endParaRPr lang="en-US" altLang="en-US" sz="1050" b="1" dirty="0">
              <a:solidFill>
                <a:srgbClr val="000000"/>
              </a:solidFill>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متغیر</a:t>
            </a:r>
            <a:r>
              <a:rPr lang="en-US" sz="2800" dirty="0">
                <a:effectLst/>
                <a:latin typeface="Calibri" panose="020F0502020204030204" pitchFamily="34" charset="0"/>
                <a:ea typeface="Calibri" panose="020F0502020204030204" pitchFamily="34" charset="0"/>
                <a:cs typeface="B Nazanin" panose="00000400000000000000" pitchFamily="2" charset="-78"/>
              </a:rPr>
              <a:t> turn </a:t>
            </a:r>
            <a:r>
              <a:rPr lang="ar-SA" sz="2800" dirty="0">
                <a:effectLst/>
                <a:latin typeface="Calibri" panose="020F0502020204030204" pitchFamily="34" charset="0"/>
                <a:ea typeface="Calibri" panose="020F0502020204030204" pitchFamily="34" charset="0"/>
                <a:cs typeface="B Nazanin" panose="00000400000000000000" pitchFamily="2" charset="-78"/>
              </a:rPr>
              <a:t>نشان می‌دهد که نوبت کدام فرآیند است تا وارد بخش بحرانی شود</a:t>
            </a:r>
            <a:r>
              <a:rPr lang="en-US" sz="2800" dirty="0">
                <a:effectLst/>
                <a:latin typeface="Calibri" panose="020F0502020204030204" pitchFamily="34" charset="0"/>
                <a:ea typeface="Calibri" panose="020F0502020204030204" pitchFamily="34" charset="0"/>
                <a:cs typeface="B Nazanin" panose="00000400000000000000" pitchFamily="2" charset="-78"/>
              </a:rPr>
              <a:t>. </a:t>
            </a:r>
            <a:r>
              <a:rPr lang="ar-SA" sz="2800" dirty="0">
                <a:effectLst/>
                <a:latin typeface="Calibri" panose="020F0502020204030204" pitchFamily="34" charset="0"/>
                <a:ea typeface="Calibri" panose="020F0502020204030204" pitchFamily="34" charset="0"/>
                <a:cs typeface="B Nazanin" panose="00000400000000000000" pitchFamily="2" charset="-78"/>
              </a:rPr>
              <a:t>آرایه</a:t>
            </a:r>
            <a:r>
              <a:rPr lang="en-US" sz="2800" dirty="0">
                <a:effectLst/>
                <a:latin typeface="Calibri" panose="020F0502020204030204" pitchFamily="34" charset="0"/>
                <a:ea typeface="Calibri" panose="020F0502020204030204" pitchFamily="34" charset="0"/>
                <a:cs typeface="B Nazanin" panose="00000400000000000000" pitchFamily="2" charset="-78"/>
              </a:rPr>
              <a:t> flag </a:t>
            </a:r>
            <a:r>
              <a:rPr lang="ar-SA" sz="2800" dirty="0">
                <a:effectLst/>
                <a:latin typeface="Calibri" panose="020F0502020204030204" pitchFamily="34" charset="0"/>
                <a:ea typeface="Calibri" panose="020F0502020204030204" pitchFamily="34" charset="0"/>
                <a:cs typeface="B Nazanin" panose="00000400000000000000" pitchFamily="2" charset="-78"/>
              </a:rPr>
              <a:t>برای نشان دادن آمادگی یک فرآیند برای ورود به بخش بحرانی استفاده می‌شود</a:t>
            </a:r>
            <a:r>
              <a:rPr lang="en-US" sz="2800" dirty="0">
                <a:effectLst/>
                <a:latin typeface="Calibri" panose="020F0502020204030204" pitchFamily="34" charset="0"/>
                <a:ea typeface="Calibri" panose="020F0502020204030204" pitchFamily="34" charset="0"/>
                <a:cs typeface="B Nazanin" panose="00000400000000000000" pitchFamily="2" charset="-78"/>
              </a:rPr>
              <a:t> flag[</a:t>
            </a:r>
            <a:r>
              <a:rPr lang="en-US" sz="2800" dirty="0" err="1">
                <a:effectLst/>
                <a:latin typeface="Calibri" panose="020F0502020204030204" pitchFamily="34" charset="0"/>
                <a:ea typeface="Calibri" panose="020F0502020204030204" pitchFamily="34" charset="0"/>
                <a:cs typeface="B Nazanin" panose="00000400000000000000" pitchFamily="2" charset="-78"/>
              </a:rPr>
              <a:t>i</a:t>
            </a:r>
            <a:r>
              <a:rPr lang="en-US" sz="2800" dirty="0">
                <a:effectLst/>
                <a:latin typeface="Calibri" panose="020F0502020204030204" pitchFamily="34" charset="0"/>
                <a:ea typeface="Calibri" panose="020F0502020204030204" pitchFamily="34" charset="0"/>
                <a:cs typeface="B Nazanin" panose="00000400000000000000" pitchFamily="2" charset="-78"/>
              </a:rPr>
              <a:t>] = true </a:t>
            </a:r>
            <a:r>
              <a:rPr lang="ar-SA" sz="2800" dirty="0">
                <a:effectLst/>
                <a:latin typeface="Calibri" panose="020F0502020204030204" pitchFamily="34" charset="0"/>
                <a:ea typeface="Calibri" panose="020F0502020204030204" pitchFamily="34" charset="0"/>
                <a:cs typeface="B Nazanin" panose="00000400000000000000" pitchFamily="2" charset="-78"/>
              </a:rPr>
              <a:t>نشان می‌دهد که فرآیند</a:t>
            </a:r>
            <a:r>
              <a:rPr lang="en-US" sz="2800" dirty="0">
                <a:effectLst/>
                <a:latin typeface="Calibri" panose="020F0502020204030204" pitchFamily="34" charset="0"/>
                <a:ea typeface="Calibri" panose="020F0502020204030204" pitchFamily="34" charset="0"/>
                <a:cs typeface="B Nazanin" panose="00000400000000000000" pitchFamily="2" charset="-78"/>
              </a:rPr>
              <a:t> Pi </a:t>
            </a:r>
            <a:r>
              <a:rPr lang="ar-SA" sz="2800" dirty="0">
                <a:effectLst/>
                <a:latin typeface="Calibri" panose="020F0502020204030204" pitchFamily="34" charset="0"/>
                <a:ea typeface="Calibri" panose="020F0502020204030204" pitchFamily="34" charset="0"/>
                <a:cs typeface="B Nazanin" panose="00000400000000000000" pitchFamily="2" charset="-78"/>
              </a:rPr>
              <a:t>آماده است</a:t>
            </a:r>
            <a:r>
              <a:rPr lang="en-US" sz="2800" dirty="0">
                <a:effectLst/>
                <a:latin typeface="Calibri" panose="020F050202020403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774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i="1" baseline="-25000" dirty="0"/>
              <a:t>i</a:t>
            </a:r>
            <a:endParaRPr lang="en-US" altLang="en-US" i="1"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467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true; </a:t>
            </a:r>
          </a:p>
          <a:p>
            <a:pPr>
              <a:buFont typeface="Monotype Sorts" pitchFamily="-84" charset="2"/>
              <a:buNone/>
            </a:pPr>
            <a:r>
              <a:rPr lang="en-US" altLang="en-US" b="1" dirty="0">
                <a:solidFill>
                  <a:srgbClr val="000000"/>
                </a:solidFill>
                <a:latin typeface="Courier New" panose="02070309020205020404" pitchFamily="49" charset="0"/>
              </a:rPr>
              <a:t>	turn = j; </a:t>
            </a:r>
          </a:p>
          <a:p>
            <a:pPr>
              <a:buFont typeface="Monotype Sorts" pitchFamily="-84" charset="2"/>
              <a:buNone/>
            </a:pPr>
            <a:r>
              <a:rPr lang="en-US" altLang="en-US" b="1" dirty="0">
                <a:solidFill>
                  <a:srgbClr val="000000"/>
                </a:solidFill>
                <a:latin typeface="Courier New" panose="02070309020205020404" pitchFamily="49" charset="0"/>
              </a:rPr>
              <a:t>	while (flag[j] &amp;&amp; turn = = j)</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 critical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flag[</a:t>
            </a:r>
            <a:r>
              <a:rPr lang="en-US" altLang="en-US" b="1" dirty="0" err="1">
                <a:solidFill>
                  <a:srgbClr val="000000"/>
                </a:solidFill>
                <a:latin typeface="Courier New" panose="02070309020205020404" pitchFamily="49" charset="0"/>
              </a:rPr>
              <a:t>i</a:t>
            </a:r>
            <a:r>
              <a:rPr lang="en-US" altLang="en-US" b="1" dirty="0">
                <a:solidFill>
                  <a:srgbClr val="000000"/>
                </a:solidFill>
                <a:latin typeface="Courier New" panose="02070309020205020404" pitchFamily="49" charset="0"/>
              </a:rPr>
              <a:t>] = false;</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 remainder section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50" y="1911929"/>
            <a:ext cx="4163868" cy="1091044"/>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50" y="3709550"/>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C798-E1DF-4753-9FF5-11182A095892}"/>
              </a:ext>
            </a:extLst>
          </p:cNvPr>
          <p:cNvSpPr>
            <a:spLocks noGrp="1"/>
          </p:cNvSpPr>
          <p:nvPr>
            <p:ph type="title"/>
          </p:nvPr>
        </p:nvSpPr>
        <p:spPr/>
        <p:txBody>
          <a:bodyPr/>
          <a:lstStyle/>
          <a:p>
            <a:endParaRPr lang="en-US"/>
          </a:p>
        </p:txBody>
      </p:sp>
      <p:sp>
        <p:nvSpPr>
          <p:cNvPr id="3" name="Rectangle 3">
            <a:extLst>
              <a:ext uri="{FF2B5EF4-FFF2-40B4-BE49-F238E27FC236}">
                <a16:creationId xmlns:a16="http://schemas.microsoft.com/office/drawing/2014/main" id="{FC008087-CF06-4738-9E93-DC026B083B6A}"/>
              </a:ext>
            </a:extLst>
          </p:cNvPr>
          <p:cNvSpPr>
            <a:spLocks noChangeArrowheads="1"/>
          </p:cNvSpPr>
          <p:nvPr/>
        </p:nvSpPr>
        <p:spPr bwMode="auto">
          <a:xfrm>
            <a:off x="181766" y="1439412"/>
            <a:ext cx="434474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en-US" altLang="en-US" dirty="0">
                <a:latin typeface="+mn-lt"/>
              </a:rPr>
              <a:t>Process P0:</a:t>
            </a:r>
            <a:endParaRPr kumimoji="1" lang="fa-IR" altLang="en-US" dirty="0">
              <a:latin typeface="+mn-lt"/>
            </a:endParaRPr>
          </a:p>
          <a:p>
            <a:r>
              <a:rPr kumimoji="1" lang="en-US" altLang="en-US" b="1" dirty="0">
                <a:latin typeface="+mn-lt"/>
              </a:rPr>
              <a:t>while</a:t>
            </a:r>
            <a:r>
              <a:rPr kumimoji="1" lang="en-US" altLang="en-US" dirty="0">
                <a:latin typeface="+mn-lt"/>
              </a:rPr>
              <a:t> (true){ </a:t>
            </a:r>
          </a:p>
          <a:p>
            <a:endParaRPr kumimoji="1" lang="en-US" altLang="en-US" dirty="0">
              <a:latin typeface="+mn-lt"/>
            </a:endParaRPr>
          </a:p>
          <a:p>
            <a:r>
              <a:rPr kumimoji="1" lang="en-US" altLang="en-US" dirty="0">
                <a:latin typeface="+mn-lt"/>
              </a:rPr>
              <a:t>	flag[</a:t>
            </a:r>
            <a:r>
              <a:rPr kumimoji="1" lang="fa-IR" altLang="en-US" dirty="0">
                <a:latin typeface="+mn-lt"/>
              </a:rPr>
              <a:t>0</a:t>
            </a:r>
            <a:r>
              <a:rPr kumimoji="1" lang="en-US" altLang="en-US" dirty="0">
                <a:latin typeface="+mn-lt"/>
              </a:rPr>
              <a:t>] = true; </a:t>
            </a:r>
          </a:p>
          <a:p>
            <a:r>
              <a:rPr kumimoji="1" lang="en-US" altLang="en-US" dirty="0">
                <a:latin typeface="+mn-lt"/>
              </a:rPr>
              <a:t>	turn = 1; </a:t>
            </a:r>
          </a:p>
          <a:p>
            <a:r>
              <a:rPr kumimoji="1" lang="en-US" altLang="en-US" dirty="0">
                <a:latin typeface="+mn-lt"/>
              </a:rPr>
              <a:t>	while (flag[1] &amp;&amp; turn = = 1)</a:t>
            </a:r>
          </a:p>
          <a:p>
            <a:r>
              <a:rPr kumimoji="1" lang="en-US" altLang="en-US" dirty="0">
                <a:latin typeface="+mn-lt"/>
              </a:rPr>
              <a:t>		;</a:t>
            </a:r>
          </a:p>
          <a:p>
            <a:endParaRPr kumimoji="1" lang="en-US" altLang="en-US" dirty="0">
              <a:latin typeface="+mn-lt"/>
            </a:endParaRPr>
          </a:p>
          <a:p>
            <a:r>
              <a:rPr kumimoji="1" lang="en-US" altLang="en-US" dirty="0">
                <a:latin typeface="+mn-lt"/>
              </a:rPr>
              <a:t>	   /* critical section */</a:t>
            </a:r>
          </a:p>
          <a:p>
            <a:r>
              <a:rPr kumimoji="1" lang="en-US" altLang="en-US" dirty="0">
                <a:latin typeface="+mn-lt"/>
              </a:rPr>
              <a:t> </a:t>
            </a:r>
          </a:p>
          <a:p>
            <a:r>
              <a:rPr kumimoji="1" lang="en-US" altLang="en-US" dirty="0">
                <a:latin typeface="+mn-lt"/>
              </a:rPr>
              <a:t>	flag[0] = false;</a:t>
            </a:r>
          </a:p>
          <a:p>
            <a:r>
              <a:rPr kumimoji="1" lang="en-US" altLang="en-US" dirty="0">
                <a:latin typeface="+mn-lt"/>
              </a:rPr>
              <a:t> </a:t>
            </a:r>
          </a:p>
          <a:p>
            <a:r>
              <a:rPr kumimoji="1" lang="en-US" altLang="en-US" dirty="0">
                <a:latin typeface="+mn-lt"/>
              </a:rPr>
              <a:t>	/* remainder section */</a:t>
            </a:r>
          </a:p>
          <a:p>
            <a:r>
              <a:rPr kumimoji="1" lang="en-US" altLang="en-US" dirty="0">
                <a:latin typeface="+mn-lt"/>
              </a:rPr>
              <a:t> </a:t>
            </a:r>
          </a:p>
          <a:p>
            <a:r>
              <a:rPr kumimoji="1" lang="en-US" altLang="en-US" dirty="0">
                <a:latin typeface="+mn-lt"/>
              </a:rPr>
              <a:t>}</a:t>
            </a:r>
          </a:p>
        </p:txBody>
      </p:sp>
      <p:sp>
        <p:nvSpPr>
          <p:cNvPr id="5" name="Rectangle 3">
            <a:extLst>
              <a:ext uri="{FF2B5EF4-FFF2-40B4-BE49-F238E27FC236}">
                <a16:creationId xmlns:a16="http://schemas.microsoft.com/office/drawing/2014/main" id="{B1FC398C-EE72-498F-92BA-2DC24092D21A}"/>
              </a:ext>
            </a:extLst>
          </p:cNvPr>
          <p:cNvSpPr>
            <a:spLocks noChangeArrowheads="1"/>
          </p:cNvSpPr>
          <p:nvPr/>
        </p:nvSpPr>
        <p:spPr bwMode="auto">
          <a:xfrm>
            <a:off x="4572000" y="1439412"/>
            <a:ext cx="427772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kumimoji="1" lang="en-US" altLang="en-US" dirty="0">
                <a:latin typeface="+mn-lt"/>
              </a:rPr>
              <a:t>Process P1:</a:t>
            </a:r>
            <a:endParaRPr kumimoji="1" lang="fa-IR" altLang="en-US" dirty="0">
              <a:latin typeface="+mn-lt"/>
            </a:endParaRPr>
          </a:p>
          <a:p>
            <a:pPr>
              <a:buFont typeface="Monotype Sorts" pitchFamily="-84" charset="2"/>
              <a:buNone/>
            </a:pPr>
            <a:r>
              <a:rPr kumimoji="1" lang="en-US" altLang="en-US" b="1" dirty="0">
                <a:latin typeface="+mn-lt"/>
              </a:rPr>
              <a:t>while</a:t>
            </a:r>
            <a:r>
              <a:rPr kumimoji="1" lang="en-US" altLang="en-US" dirty="0">
                <a:latin typeface="+mn-lt"/>
              </a:rPr>
              <a:t> (true){ </a:t>
            </a:r>
          </a:p>
          <a:p>
            <a:pPr>
              <a:buFont typeface="Monotype Sorts" pitchFamily="-84" charset="2"/>
              <a:buNone/>
            </a:pPr>
            <a:endParaRPr kumimoji="1" lang="en-US" altLang="en-US" dirty="0">
              <a:latin typeface="+mn-lt"/>
            </a:endParaRPr>
          </a:p>
          <a:p>
            <a:pPr>
              <a:buFont typeface="Monotype Sorts" pitchFamily="-84" charset="2"/>
              <a:buNone/>
            </a:pPr>
            <a:r>
              <a:rPr kumimoji="1" lang="en-US" altLang="en-US" dirty="0">
                <a:latin typeface="+mn-lt"/>
              </a:rPr>
              <a:t>	flag[1] = true; </a:t>
            </a:r>
          </a:p>
          <a:p>
            <a:pPr>
              <a:buFont typeface="Monotype Sorts" pitchFamily="-84" charset="2"/>
              <a:buNone/>
            </a:pPr>
            <a:r>
              <a:rPr kumimoji="1" lang="en-US" altLang="en-US" dirty="0">
                <a:latin typeface="+mn-lt"/>
              </a:rPr>
              <a:t>	turn = 0; </a:t>
            </a:r>
          </a:p>
          <a:p>
            <a:pPr>
              <a:buFont typeface="Monotype Sorts" pitchFamily="-84" charset="2"/>
              <a:buNone/>
            </a:pPr>
            <a:r>
              <a:rPr kumimoji="1" lang="en-US" altLang="en-US" dirty="0">
                <a:latin typeface="+mn-lt"/>
              </a:rPr>
              <a:t>	while (flag[0] &amp;&amp; turn = = 0)</a:t>
            </a:r>
          </a:p>
          <a:p>
            <a:pPr>
              <a:buFont typeface="Monotype Sorts" pitchFamily="-84" charset="2"/>
              <a:buNone/>
            </a:pPr>
            <a:r>
              <a:rPr kumimoji="1" lang="en-US" altLang="en-US" dirty="0">
                <a:latin typeface="+mn-lt"/>
              </a:rPr>
              <a:t>		;</a:t>
            </a:r>
          </a:p>
          <a:p>
            <a:pPr>
              <a:buFont typeface="Monotype Sorts" pitchFamily="-84" charset="2"/>
              <a:buNone/>
            </a:pPr>
            <a:endParaRPr kumimoji="1" lang="en-US" altLang="en-US" dirty="0">
              <a:latin typeface="+mn-lt"/>
            </a:endParaRPr>
          </a:p>
          <a:p>
            <a:pPr>
              <a:buFont typeface="Monotype Sorts" pitchFamily="-84" charset="2"/>
              <a:buNone/>
            </a:pPr>
            <a:r>
              <a:rPr kumimoji="1" lang="en-US" altLang="en-US" dirty="0">
                <a:latin typeface="+mn-lt"/>
              </a:rPr>
              <a:t>	   /* critical section */</a:t>
            </a:r>
          </a:p>
          <a:p>
            <a:pPr>
              <a:buFont typeface="Monotype Sorts" pitchFamily="-84" charset="2"/>
              <a:buNone/>
            </a:pPr>
            <a:r>
              <a:rPr kumimoji="1" lang="en-US" altLang="en-US" dirty="0">
                <a:latin typeface="+mn-lt"/>
              </a:rPr>
              <a:t> </a:t>
            </a:r>
          </a:p>
          <a:p>
            <a:pPr>
              <a:buFont typeface="Monotype Sorts" pitchFamily="-84" charset="2"/>
              <a:buNone/>
            </a:pPr>
            <a:r>
              <a:rPr kumimoji="1" lang="en-US" altLang="en-US" dirty="0">
                <a:latin typeface="+mn-lt"/>
              </a:rPr>
              <a:t>	flag[1] = false;</a:t>
            </a:r>
          </a:p>
          <a:p>
            <a:pPr>
              <a:buFont typeface="Monotype Sorts" pitchFamily="-84" charset="2"/>
              <a:buNone/>
            </a:pPr>
            <a:r>
              <a:rPr kumimoji="1" lang="en-US" altLang="en-US" dirty="0">
                <a:latin typeface="+mn-lt"/>
              </a:rPr>
              <a:t> </a:t>
            </a:r>
          </a:p>
          <a:p>
            <a:pPr>
              <a:buFont typeface="Monotype Sorts" pitchFamily="-84" charset="2"/>
              <a:buNone/>
            </a:pPr>
            <a:r>
              <a:rPr kumimoji="1" lang="en-US" altLang="en-US" dirty="0">
                <a:latin typeface="+mn-lt"/>
              </a:rPr>
              <a:t>	/* remainder section */</a:t>
            </a:r>
          </a:p>
          <a:p>
            <a:pPr>
              <a:buFont typeface="Monotype Sorts" pitchFamily="-84" charset="2"/>
              <a:buNone/>
            </a:pPr>
            <a:r>
              <a:rPr kumimoji="1" lang="en-US" altLang="en-US" dirty="0">
                <a:latin typeface="+mn-lt"/>
              </a:rPr>
              <a:t> </a:t>
            </a:r>
          </a:p>
          <a:p>
            <a:pPr>
              <a:buFont typeface="Monotype Sorts" pitchFamily="-84" charset="2"/>
              <a:buNone/>
            </a:pPr>
            <a:r>
              <a:rPr kumimoji="1" lang="en-US" altLang="en-US" dirty="0">
                <a:latin typeface="+mn-lt"/>
              </a:rPr>
              <a:t>}</a:t>
            </a:r>
          </a:p>
        </p:txBody>
      </p:sp>
      <p:cxnSp>
        <p:nvCxnSpPr>
          <p:cNvPr id="6" name="Straight Connector 5">
            <a:extLst>
              <a:ext uri="{FF2B5EF4-FFF2-40B4-BE49-F238E27FC236}">
                <a16:creationId xmlns:a16="http://schemas.microsoft.com/office/drawing/2014/main" id="{B90FEC1A-C29C-4005-AC5A-40D32F008ABE}"/>
              </a:ext>
            </a:extLst>
          </p:cNvPr>
          <p:cNvCxnSpPr/>
          <p:nvPr/>
        </p:nvCxnSpPr>
        <p:spPr bwMode="auto">
          <a:xfrm>
            <a:off x="4526508" y="1307484"/>
            <a:ext cx="0" cy="35966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1184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fa-IR" altLang="en-US" dirty="0">
                <a:cs typeface="B Nazanin" panose="00000400000000000000" pitchFamily="2" charset="-78"/>
              </a:rPr>
              <a:t>صحت راه‌کار پترسون</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pPr marL="0" marR="0" algn="r" rtl="1">
              <a:lnSpc>
                <a:spcPct val="107000"/>
              </a:lnSpc>
              <a:spcBef>
                <a:spcPts val="0"/>
              </a:spcBef>
              <a:spcAft>
                <a:spcPts val="800"/>
              </a:spcAf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قابل اثبات است که سه الزام بخش بحرانی رعایت می‌شوند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درگیری متقابل حفظ می‌شود</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فرآیند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Pi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فقط در صورتی وارد بخش بحرانی می‌شود که</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یا </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flag[j] = false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یا</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 اینکه </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turn = </a:t>
            </a:r>
            <a:r>
              <a:rPr lang="en-US" sz="3200" dirty="0" err="1">
                <a:effectLst/>
                <a:latin typeface="Times New Roman" panose="02020603050405020304" pitchFamily="18" charset="0"/>
                <a:ea typeface="Times New Roman" panose="02020603050405020304" pitchFamily="18" charset="0"/>
                <a:cs typeface="B Nazanin" panose="00000400000000000000" pitchFamily="2" charset="-78"/>
              </a:rPr>
              <a:t>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startAt="2"/>
              <a:tabLst>
                <a:tab pos="457200" algn="l"/>
              </a:tabLst>
            </a:pP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الزام پیشرفت برآورده می‌شود</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startAt="2"/>
              <a:tabLst>
                <a:tab pos="457200" algn="l"/>
              </a:tabLst>
            </a:pP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الزام انتظار محدود رعایت می‌شود</a:t>
            </a:r>
            <a:r>
              <a:rPr lang="en-US" sz="32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90000"/>
              </a:lnSpc>
            </a:pPr>
            <a:endParaRPr lang="en-US" alt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fa-IR" altLang="en-US" sz="2400" dirty="0">
                <a:cs typeface="B Nazanin" panose="00000400000000000000" pitchFamily="2" charset="-78"/>
              </a:rPr>
              <a:t>راه‌کار پترسون و معماری مدرن</a:t>
            </a:r>
            <a:endParaRPr lang="en-US" altLang="en-US" sz="2400" dirty="0"/>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295701" y="1233488"/>
            <a:ext cx="8634483" cy="5249199"/>
          </a:xfrm>
        </p:spPr>
        <p:txBody>
          <a:bodyPr/>
          <a:lstStyle/>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اگرچه راه‌حل پترسون برای نشان دادن یک الگوریتم مفید است، اما تضمینی برای کارکرد آن روی معماری‌های مدرن وجود ندارد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برای بهبود عملکرد، پردازنده‌ها و/یا کامپایلرها ممکن است عملیات‌هایی که وابستگی ندارند را مرتب‌سازی مجدد</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(ترتیب دستورات جابجا شود)</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کنند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درک اینکه چرا این راه‌حل کار نمی‌کند برای درک بهتر شرایط مسابقه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(Race Conditions)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مفید است</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400050" lvl="1"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برای تک-رشته‌ای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(Single-Threaded)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این موضوع مشکلی ندارد زیرا نتیجه همیشه یکسان خواهد بود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برای چندرشته‌ای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(Multithreaded)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مرتب‌سازی مجدد ممکن است نتایج ناسازگار یا غیرمنتظره ایجاد کند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fa-IR" altLang="en-US" dirty="0">
                <a:cs typeface="B Nazanin" panose="00000400000000000000" pitchFamily="2" charset="-78"/>
              </a:rPr>
              <a:t>مثال معماری مدرن</a:t>
            </a:r>
            <a:endParaRPr lang="en-US" altLang="en-US" dirty="0"/>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4643436"/>
          </a:xfrm>
        </p:spPr>
        <p:txBody>
          <a:bodyPr/>
          <a:lstStyle/>
          <a:p>
            <a:r>
              <a:rPr lang="en-US" altLang="en-US" dirty="0"/>
              <a:t>Two threads share the data:</a:t>
            </a:r>
            <a:br>
              <a:rPr lang="en-US" altLang="en-US" dirty="0">
                <a:latin typeface="Consolas" panose="020B0609020204030204" pitchFamily="49" charset="0"/>
              </a:rPr>
            </a:br>
            <a:r>
              <a:rPr lang="en-US" altLang="en-US" dirty="0">
                <a:latin typeface="Consolas" panose="020B0609020204030204" pitchFamily="49" charset="0"/>
              </a:rPr>
              <a:t>   </a:t>
            </a:r>
            <a:r>
              <a:rPr lang="en-US" altLang="en-US" dirty="0" err="1">
                <a:latin typeface="Consolas" panose="020B0609020204030204" pitchFamily="49" charset="0"/>
                <a:cs typeface="Courier New" panose="02070309020205020404" pitchFamily="49" charset="0"/>
              </a:rPr>
              <a:t>boolean</a:t>
            </a:r>
            <a:r>
              <a:rPr lang="en-US" altLang="en-US" dirty="0">
                <a:latin typeface="Consolas" panose="020B0609020204030204" pitchFamily="49" charset="0"/>
                <a:cs typeface="Courier New" panose="02070309020205020404" pitchFamily="49" charset="0"/>
              </a:rPr>
              <a:t> flag = false;</a:t>
            </a:r>
            <a:br>
              <a:rPr lang="en-US" altLang="en-US" dirty="0">
                <a:latin typeface="Consolas" panose="020B0609020204030204" pitchFamily="49" charset="0"/>
                <a:cs typeface="Courier New" panose="02070309020205020404" pitchFamily="49" charset="0"/>
              </a:rPr>
            </a:br>
            <a:r>
              <a:rPr lang="en-US" altLang="en-US" dirty="0">
                <a:latin typeface="Consolas" panose="020B0609020204030204" pitchFamily="49" charset="0"/>
                <a:cs typeface="Courier New" panose="02070309020205020404" pitchFamily="49" charset="0"/>
              </a:rPr>
              <a:t>   int x = 0;</a:t>
            </a:r>
          </a:p>
          <a:p>
            <a:r>
              <a:rPr lang="en-US" altLang="en-US" dirty="0"/>
              <a:t>Thread 1 performs</a:t>
            </a:r>
            <a:br>
              <a:rPr lang="en-US" altLang="en-US" dirty="0">
                <a:latin typeface="Consolas" panose="020B0609020204030204" pitchFamily="49" charset="0"/>
              </a:rPr>
            </a:br>
            <a:r>
              <a:rPr lang="en-US" altLang="en-US" dirty="0">
                <a:latin typeface="Consolas" panose="020B0609020204030204" pitchFamily="49" charset="0"/>
              </a:rPr>
              <a:t>   </a:t>
            </a:r>
            <a:r>
              <a:rPr lang="en-US" altLang="en-US" dirty="0">
                <a:latin typeface="Consolas" panose="020B0609020204030204" pitchFamily="49" charset="0"/>
                <a:cs typeface="Courier New" panose="02070309020205020404" pitchFamily="49" charset="0"/>
              </a:rPr>
              <a:t>while (!flag)	;</a:t>
            </a:r>
            <a:br>
              <a:rPr lang="en-US" altLang="en-US" dirty="0">
                <a:latin typeface="Consolas" panose="020B0609020204030204" pitchFamily="49" charset="0"/>
                <a:cs typeface="Courier New" panose="02070309020205020404" pitchFamily="49" charset="0"/>
              </a:rPr>
            </a:br>
            <a:r>
              <a:rPr lang="en-US" altLang="en-US" dirty="0">
                <a:latin typeface="Consolas" panose="020B0609020204030204" pitchFamily="49" charset="0"/>
                <a:cs typeface="Courier New" panose="02070309020205020404" pitchFamily="49" charset="0"/>
              </a:rPr>
              <a:t>   print x</a:t>
            </a:r>
          </a:p>
          <a:p>
            <a:r>
              <a:rPr lang="en-US" altLang="en-US" dirty="0"/>
              <a:t>Thread 2 performs</a:t>
            </a:r>
            <a:br>
              <a:rPr lang="en-US" altLang="en-US" dirty="0">
                <a:latin typeface="Consolas" panose="020B0609020204030204" pitchFamily="49" charset="0"/>
              </a:rPr>
            </a:br>
            <a:r>
              <a:rPr lang="en-US" altLang="en-US" dirty="0">
                <a:latin typeface="Consolas" panose="020B0609020204030204" pitchFamily="49" charset="0"/>
              </a:rPr>
              <a:t>       </a:t>
            </a:r>
            <a:r>
              <a:rPr lang="en-US" altLang="en-US" dirty="0">
                <a:latin typeface="Consolas" panose="020B0609020204030204" pitchFamily="49" charset="0"/>
                <a:cs typeface="Courier New" panose="02070309020205020404" pitchFamily="49" charset="0"/>
              </a:rPr>
              <a:t>x = 100;</a:t>
            </a:r>
            <a:br>
              <a:rPr lang="en-US" altLang="en-US" dirty="0">
                <a:latin typeface="Consolas" panose="020B0609020204030204" pitchFamily="49" charset="0"/>
                <a:cs typeface="Courier New" panose="02070309020205020404" pitchFamily="49" charset="0"/>
              </a:rPr>
            </a:br>
            <a:r>
              <a:rPr lang="en-US" altLang="en-US" dirty="0">
                <a:latin typeface="Consolas" panose="020B0609020204030204" pitchFamily="49" charset="0"/>
                <a:cs typeface="Courier New" panose="02070309020205020404" pitchFamily="49" charset="0"/>
              </a:rPr>
              <a:t>   flag = true</a:t>
            </a:r>
          </a:p>
          <a:p>
            <a:r>
              <a:rPr lang="en-US" altLang="en-US" dirty="0"/>
              <a:t>What is the expected output?</a:t>
            </a:r>
          </a:p>
          <a:p>
            <a:pPr marL="0" indent="0">
              <a:buNone/>
            </a:pPr>
            <a:r>
              <a:rPr lang="en-US" altLang="en-US" dirty="0"/>
              <a:t>            </a:t>
            </a:r>
          </a:p>
          <a:p>
            <a:pPr marL="0" indent="0">
              <a:buNone/>
            </a:pPr>
            <a:r>
              <a:rPr lang="en-US" altLang="en-US" dirty="0"/>
              <a:t>            </a:t>
            </a:r>
          </a:p>
        </p:txBody>
      </p:sp>
      <p:sp>
        <p:nvSpPr>
          <p:cNvPr id="2" name="TextBox 1">
            <a:extLst>
              <a:ext uri="{FF2B5EF4-FFF2-40B4-BE49-F238E27FC236}">
                <a16:creationId xmlns:a16="http://schemas.microsoft.com/office/drawing/2014/main" id="{4E9A5473-147F-4669-8110-D8DF8A3CF96B}"/>
              </a:ext>
            </a:extLst>
          </p:cNvPr>
          <p:cNvSpPr txBox="1"/>
          <p:nvPr/>
        </p:nvSpPr>
        <p:spPr>
          <a:xfrm>
            <a:off x="1595537" y="4758607"/>
            <a:ext cx="2733870" cy="369332"/>
          </a:xfrm>
          <a:prstGeom prst="rect">
            <a:avLst/>
          </a:prstGeom>
          <a:noFill/>
        </p:spPr>
        <p:txBody>
          <a:bodyPr wrap="square" rtlCol="0">
            <a:spAutoFit/>
          </a:bodyPr>
          <a:lstStyle/>
          <a:p>
            <a:r>
              <a:rPr lang="en-US" dirty="0">
                <a:latin typeface="+mn-lt"/>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339E344-ED63-45C5-8763-D25780950FC4}"/>
              </a:ext>
            </a:extLst>
          </p:cNvPr>
          <p:cNvSpPr>
            <a:spLocks noGrp="1" noChangeArrowheads="1"/>
          </p:cNvSpPr>
          <p:nvPr>
            <p:ph type="title"/>
          </p:nvPr>
        </p:nvSpPr>
        <p:spPr>
          <a:xfrm>
            <a:off x="1271588" y="220275"/>
            <a:ext cx="7707312" cy="576262"/>
          </a:xfrm>
        </p:spPr>
        <p:txBody>
          <a:bodyPr/>
          <a:lstStyle/>
          <a:p>
            <a:pPr eaLnBrk="1" hangingPunct="1"/>
            <a:r>
              <a:rPr lang="fa-IR" altLang="en-US" dirty="0">
                <a:cs typeface="B Nazanin" panose="00000400000000000000" pitchFamily="2" charset="-78"/>
              </a:rPr>
              <a:t>سرفصل</a:t>
            </a:r>
            <a:endParaRPr lang="en-US" altLang="en-US" dirty="0">
              <a:cs typeface="B Nazanin" panose="00000400000000000000" pitchFamily="2" charset="-78"/>
            </a:endParaRPr>
          </a:p>
        </p:txBody>
      </p:sp>
      <p:sp>
        <p:nvSpPr>
          <p:cNvPr id="7171" name="Rectangle 3">
            <a:extLst>
              <a:ext uri="{FF2B5EF4-FFF2-40B4-BE49-F238E27FC236}">
                <a16:creationId xmlns:a16="http://schemas.microsoft.com/office/drawing/2014/main" id="{5A1B2096-0D34-49D1-9935-542AB89100D0}"/>
              </a:ext>
            </a:extLst>
          </p:cNvPr>
          <p:cNvSpPr>
            <a:spLocks noGrp="1" noChangeArrowheads="1"/>
          </p:cNvSpPr>
          <p:nvPr>
            <p:ph idx="1"/>
          </p:nvPr>
        </p:nvSpPr>
        <p:spPr>
          <a:xfrm>
            <a:off x="839755" y="1165225"/>
            <a:ext cx="7707311" cy="3270250"/>
          </a:xfrm>
        </p:spPr>
        <p:txBody>
          <a:bodyPr/>
          <a:lstStyle/>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پیش زمینه</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مشکل بخش بحرانی</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راه حل پترسون</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پشتیبانی سخت افزار برای همگام سازی</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قفل های درگیری متقابل</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(Mutex Locks)</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سیمافورها</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(Semaphores)</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مانیتورها</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(Monitors)</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سرزندگی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(Liveness)</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ارزیابی</a:t>
            </a:r>
            <a:endParaRPr lang="en-US" sz="2400" dirty="0">
              <a:effectLst/>
              <a:latin typeface="Times New Roman" panose="02020603050405020304" pitchFamily="18" charset="0"/>
              <a:ea typeface="Times New Roman" panose="02020603050405020304" pitchFamily="18" charset="0"/>
            </a:endParaRPr>
          </a:p>
          <a:p>
            <a:endParaRPr lang="fa-IR" sz="2400" dirty="0">
              <a:cs typeface="B Nazanin" panose="00000400000000000000" pitchFamily="2" charset="-78"/>
            </a:endParaRPr>
          </a:p>
        </p:txBody>
      </p:sp>
      <p:sp>
        <p:nvSpPr>
          <p:cNvPr id="2" name="Rectangle 5">
            <a:extLst>
              <a:ext uri="{FF2B5EF4-FFF2-40B4-BE49-F238E27FC236}">
                <a16:creationId xmlns:a16="http://schemas.microsoft.com/office/drawing/2014/main" id="{5F7DA2D3-660E-4D2D-B775-C3B09E609BCA}"/>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fa-IR" altLang="en-US" dirty="0">
                <a:cs typeface="B Nazanin" panose="00000400000000000000" pitchFamily="2" charset="-78"/>
              </a:rPr>
              <a:t>مثال معماری مدرن (ادامه)</a:t>
            </a:r>
            <a:endParaRPr lang="en-US" altLang="en-US" dirty="0"/>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49" y="1233489"/>
            <a:ext cx="8229599" cy="4294476"/>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با این حال، از آنجایی که متغیرهای</a:t>
            </a:r>
            <a:r>
              <a:rPr lang="en-US" sz="2400" dirty="0">
                <a:effectLst/>
                <a:latin typeface="Calibri" panose="020F0502020204030204" pitchFamily="34" charset="0"/>
                <a:ea typeface="Calibri" panose="020F0502020204030204" pitchFamily="34" charset="0"/>
                <a:cs typeface="B Nazanin" panose="00000400000000000000" pitchFamily="2" charset="-78"/>
              </a:rPr>
              <a:t> flag </a:t>
            </a:r>
            <a:r>
              <a:rPr lang="ar-SA" sz="2400" dirty="0">
                <a:effectLst/>
                <a:latin typeface="Calibri" panose="020F0502020204030204" pitchFamily="34" charset="0"/>
                <a:ea typeface="Calibri" panose="020F0502020204030204" pitchFamily="34" charset="0"/>
                <a:cs typeface="B Nazanin" panose="00000400000000000000" pitchFamily="2" charset="-78"/>
              </a:rPr>
              <a:t>و</a:t>
            </a:r>
            <a:r>
              <a:rPr lang="en-US" sz="2400" dirty="0">
                <a:effectLst/>
                <a:latin typeface="Calibri" panose="020F0502020204030204" pitchFamily="34" charset="0"/>
                <a:ea typeface="Calibri" panose="020F0502020204030204" pitchFamily="34" charset="0"/>
                <a:cs typeface="B Nazanin" panose="00000400000000000000" pitchFamily="2" charset="-78"/>
              </a:rPr>
              <a:t> x </a:t>
            </a:r>
            <a:r>
              <a:rPr lang="ar-SA" sz="2400" dirty="0">
                <a:effectLst/>
                <a:latin typeface="Calibri" panose="020F0502020204030204" pitchFamily="34" charset="0"/>
                <a:ea typeface="Calibri" panose="020F0502020204030204" pitchFamily="34" charset="0"/>
                <a:cs typeface="B Nazanin" panose="00000400000000000000" pitchFamily="2" charset="-78"/>
              </a:rPr>
              <a:t>مستقل از یکدیگر هستند، دستورالعمل‌های زیر</a:t>
            </a:r>
            <a:r>
              <a:rPr lang="en-US" sz="2400" dirty="0">
                <a:effectLst/>
                <a:latin typeface="Calibri" panose="020F0502020204030204" pitchFamily="34" charset="0"/>
                <a:ea typeface="Calibri" panose="020F0502020204030204" pitchFamily="34" charset="0"/>
                <a:cs typeface="B Nazanin" panose="00000400000000000000" pitchFamily="2" charset="-78"/>
              </a:rPr>
              <a:t>:</a:t>
            </a:r>
            <a:br>
              <a:rPr lang="en-US" altLang="en-US" sz="2400" dirty="0"/>
            </a:br>
            <a:r>
              <a:rPr lang="en-US" altLang="en-US" sz="2400" dirty="0"/>
              <a:t>            </a:t>
            </a:r>
            <a:r>
              <a:rPr lang="en-US" altLang="en-US" sz="2400" dirty="0">
                <a:latin typeface="Courier New" panose="02070309020205020404" pitchFamily="49" charset="0"/>
                <a:cs typeface="Courier New" panose="02070309020205020404" pitchFamily="49" charset="0"/>
              </a:rPr>
              <a:t>flag = true;</a:t>
            </a:r>
            <a:br>
              <a:rPr lang="en-US" altLang="en-US" sz="2400" dirty="0">
                <a:latin typeface="Courier New" panose="02070309020205020404" pitchFamily="49" charset="0"/>
                <a:cs typeface="Courier New" panose="02070309020205020404" pitchFamily="49" charset="0"/>
              </a:rPr>
            </a:br>
            <a:r>
              <a:rPr lang="en-US" altLang="en-US" sz="2400" dirty="0">
                <a:latin typeface="Courier New" panose="02070309020205020404" pitchFamily="49" charset="0"/>
                <a:cs typeface="Courier New" panose="02070309020205020404" pitchFamily="49" charset="0"/>
              </a:rPr>
              <a:t>      x = 100;</a:t>
            </a: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altLang="en-US" sz="2400" dirty="0">
                <a:latin typeface="Courier New" panose="02070309020205020404" pitchFamily="49" charset="0"/>
                <a:cs typeface="Courier New" panose="02070309020205020404" pitchFamily="49" charset="0"/>
              </a:rPr>
              <a:t>   </a:t>
            </a:r>
            <a:r>
              <a:rPr lang="ar-SA" sz="2400" dirty="0">
                <a:effectLst/>
                <a:latin typeface="Calibri" panose="020F0502020204030204" pitchFamily="34" charset="0"/>
                <a:ea typeface="Calibri" panose="020F0502020204030204" pitchFamily="34" charset="0"/>
                <a:cs typeface="B Nazanin" panose="00000400000000000000" pitchFamily="2" charset="-78"/>
              </a:rPr>
              <a:t>ممکن است برای رشته </a:t>
            </a:r>
            <a:r>
              <a:rPr lang="fa-IR" sz="2400" dirty="0">
                <a:effectLst/>
                <a:latin typeface="Calibri" panose="020F0502020204030204" pitchFamily="34" charset="0"/>
                <a:ea typeface="Calibri" panose="020F0502020204030204" pitchFamily="34" charset="0"/>
                <a:cs typeface="B Nazanin" panose="00000400000000000000" pitchFamily="2" charset="-78"/>
              </a:rPr>
              <a:t>۲</a:t>
            </a:r>
            <a:r>
              <a:rPr lang="ar-SA" sz="2400" dirty="0">
                <a:effectLst/>
                <a:latin typeface="Calibri" panose="020F0502020204030204" pitchFamily="34" charset="0"/>
                <a:ea typeface="Calibri" panose="020F0502020204030204" pitchFamily="34" charset="0"/>
                <a:cs typeface="B Nazanin" panose="00000400000000000000" pitchFamily="2" charset="-78"/>
              </a:rPr>
              <a:t> مرتب‌سازی مجدد شوند</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اگر این اتفاق بیفتد، خروجی ممکن است 0 شود</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br>
              <a:rPr lang="en-US" altLang="en-US" sz="2400" dirty="0"/>
            </a:br>
            <a:br>
              <a:rPr lang="en-US" altLang="en-US" sz="2400" dirty="0"/>
            </a:br>
            <a:br>
              <a:rPr lang="en-US" altLang="en-US" sz="2400" dirty="0"/>
            </a:br>
            <a:endParaRPr lang="en-US" altLang="en-US" sz="2400" dirty="0"/>
          </a:p>
        </p:txBody>
      </p:sp>
      <p:sp>
        <p:nvSpPr>
          <p:cNvPr id="5" name="TextBox 4">
            <a:extLst>
              <a:ext uri="{FF2B5EF4-FFF2-40B4-BE49-F238E27FC236}">
                <a16:creationId xmlns:a16="http://schemas.microsoft.com/office/drawing/2014/main" id="{22B6F63F-FCD5-4116-BB2B-16E0A3050FAF}"/>
              </a:ext>
            </a:extLst>
          </p:cNvPr>
          <p:cNvSpPr txBox="1"/>
          <p:nvPr/>
        </p:nvSpPr>
        <p:spPr>
          <a:xfrm>
            <a:off x="806449" y="4008406"/>
            <a:ext cx="4876800" cy="2492990"/>
          </a:xfrm>
          <a:prstGeom prst="rect">
            <a:avLst/>
          </a:prstGeom>
          <a:noFill/>
        </p:spPr>
        <p:txBody>
          <a:bodyPr wrap="square">
            <a:spAutoFit/>
          </a:bodyPr>
          <a:lstStyle/>
          <a:p>
            <a:r>
              <a:rPr lang="en-US" altLang="en-US" sz="1200" dirty="0"/>
              <a:t>Two threads share the data:</a:t>
            </a:r>
            <a:br>
              <a:rPr lang="en-US" altLang="en-US" sz="1200" dirty="0"/>
            </a:br>
            <a:r>
              <a:rPr lang="en-US" altLang="en-US" sz="1200" dirty="0"/>
              <a:t>      </a:t>
            </a:r>
            <a:r>
              <a:rPr lang="en-US" altLang="en-US" sz="1200" dirty="0" err="1">
                <a:latin typeface="Courier New" panose="02070309020205020404" pitchFamily="49" charset="0"/>
                <a:cs typeface="Courier New" panose="02070309020205020404" pitchFamily="49" charset="0"/>
              </a:rPr>
              <a:t>boolean</a:t>
            </a:r>
            <a:r>
              <a:rPr lang="en-US" altLang="en-US" sz="1200" dirty="0">
                <a:latin typeface="Courier New" panose="02070309020205020404" pitchFamily="49" charset="0"/>
                <a:cs typeface="Courier New" panose="02070309020205020404" pitchFamily="49" charset="0"/>
              </a:rPr>
              <a:t> flag = false;</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int x = 0;</a:t>
            </a:r>
          </a:p>
          <a:p>
            <a:r>
              <a:rPr lang="en-US" altLang="en-US" sz="1200" dirty="0"/>
              <a:t>Thread 1 performs</a:t>
            </a:r>
            <a:br>
              <a:rPr lang="en-US" altLang="en-US" sz="1200" dirty="0"/>
            </a:br>
            <a:r>
              <a:rPr lang="en-US" altLang="en-US" sz="1200" dirty="0"/>
              <a:t>      </a:t>
            </a:r>
            <a:r>
              <a:rPr lang="en-US" altLang="en-US" sz="1200" dirty="0">
                <a:latin typeface="Courier New" panose="02070309020205020404" pitchFamily="49" charset="0"/>
                <a:cs typeface="Courier New" panose="02070309020205020404" pitchFamily="49" charset="0"/>
              </a:rPr>
              <a:t>while (!flag)</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a:t>
            </a:r>
            <a:br>
              <a:rPr lang="en-US" altLang="en-US" sz="1200" dirty="0">
                <a:latin typeface="Courier New" panose="02070309020205020404" pitchFamily="49" charset="0"/>
                <a:cs typeface="Courier New" panose="02070309020205020404" pitchFamily="49" charset="0"/>
              </a:rPr>
            </a:br>
            <a:r>
              <a:rPr lang="en-US" altLang="en-US" sz="1200" dirty="0">
                <a:latin typeface="Courier New" panose="02070309020205020404" pitchFamily="49" charset="0"/>
                <a:cs typeface="Courier New" panose="02070309020205020404" pitchFamily="49" charset="0"/>
              </a:rPr>
              <a:t>   print x</a:t>
            </a:r>
          </a:p>
          <a:p>
            <a:r>
              <a:rPr lang="en-US" altLang="en-US" sz="1200" dirty="0"/>
              <a:t>Thread 2 performs</a:t>
            </a:r>
            <a:endParaRPr lang="fa-IR" altLang="en-US" sz="1200" dirty="0"/>
          </a:p>
          <a:p>
            <a:r>
              <a:rPr lang="fa-IR" altLang="en-US" sz="1200" dirty="0">
                <a:latin typeface="Courier New" panose="02070309020205020404" pitchFamily="49" charset="0"/>
                <a:cs typeface="Courier New" panose="02070309020205020404" pitchFamily="49" charset="0"/>
              </a:rPr>
              <a:t>    </a:t>
            </a:r>
            <a:r>
              <a:rPr lang="en-US" altLang="en-US" sz="1200" dirty="0">
                <a:latin typeface="Courier New" panose="02070309020205020404" pitchFamily="49" charset="0"/>
                <a:cs typeface="Courier New" panose="02070309020205020404" pitchFamily="49" charset="0"/>
              </a:rPr>
              <a:t>flag = true</a:t>
            </a:r>
            <a:br>
              <a:rPr lang="en-US" altLang="en-US" sz="1200" dirty="0"/>
            </a:br>
            <a:r>
              <a:rPr lang="en-US" altLang="en-US" sz="1200" dirty="0"/>
              <a:t>       </a:t>
            </a:r>
            <a:r>
              <a:rPr lang="en-US" altLang="en-US" sz="1200" dirty="0">
                <a:latin typeface="Courier New" panose="02070309020205020404" pitchFamily="49" charset="0"/>
                <a:cs typeface="Courier New" panose="02070309020205020404" pitchFamily="49" charset="0"/>
              </a:rPr>
              <a:t>x = 100;</a:t>
            </a:r>
            <a:br>
              <a:rPr lang="en-US" altLang="en-US" sz="1200" dirty="0">
                <a:latin typeface="Courier New" panose="02070309020205020404" pitchFamily="49" charset="0"/>
                <a:cs typeface="Courier New" panose="02070309020205020404" pitchFamily="49" charset="0"/>
              </a:rPr>
            </a:br>
            <a:r>
              <a:rPr lang="en-US" altLang="en-US" sz="1200" dirty="0"/>
              <a:t>What is the expected output?</a:t>
            </a:r>
          </a:p>
          <a:p>
            <a:pPr marL="0" indent="0">
              <a:buNone/>
            </a:pPr>
            <a:r>
              <a:rPr lang="en-US" altLang="en-US" sz="1200" dirty="0"/>
              <a:t>            </a:t>
            </a:r>
          </a:p>
          <a:p>
            <a:pPr marL="0" indent="0">
              <a:buNone/>
            </a:pPr>
            <a:r>
              <a:rPr lang="en-US" altLang="en-US" sz="12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pPr algn="r" rtl="1"/>
            <a:r>
              <a:rPr lang="ar-SA" sz="2400" dirty="0">
                <a:effectLst/>
                <a:latin typeface="Calibri" panose="020F0502020204030204" pitchFamily="34" charset="0"/>
                <a:ea typeface="Calibri" panose="020F0502020204030204" pitchFamily="34" charset="0"/>
                <a:cs typeface="B Nazanin" panose="00000400000000000000" pitchFamily="2" charset="-78"/>
              </a:rPr>
              <a:t>اثر مرتب‌سازی مجدد دستورالعمل در راه‌حل پترسون</a:t>
            </a:r>
            <a:endParaRPr lang="en-US" altLang="en-US" sz="2400" dirty="0"/>
          </a:p>
          <a:p>
            <a:pPr algn="r" rtl="1"/>
            <a:endParaRPr lang="en-US" altLang="en-US" sz="2400" dirty="0"/>
          </a:p>
          <a:p>
            <a:pPr algn="r" rtl="1"/>
            <a:endParaRPr lang="en-US" altLang="en-US" sz="2400" dirty="0"/>
          </a:p>
          <a:p>
            <a:pPr algn="r" rtl="1"/>
            <a:endParaRPr lang="en-US" altLang="en-US" sz="2400" dirty="0"/>
          </a:p>
          <a:p>
            <a:pPr algn="r" rtl="1"/>
            <a:endParaRPr lang="en-US" altLang="en-US" sz="2400" dirty="0"/>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این امر به هر دو فرآیند اجازه می‌دهد تا همزمان در بخش بحرانی خود باشند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marR="0"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اطمینان از اینکه راه‌حل پترسون به درستی روی معماری کامپیوتر مدرن کار می‌کند، باید از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سد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حافظه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(Memory Barrier)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استفاده کنیم</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br>
              <a:rPr lang="en-US" altLang="en-US" sz="2400" dirty="0"/>
            </a:br>
            <a:br>
              <a:rPr lang="en-US" altLang="en-US" sz="2400" dirty="0"/>
            </a:br>
            <a:br>
              <a:rPr lang="en-US" altLang="en-US" sz="2400" dirty="0"/>
            </a:br>
            <a:br>
              <a:rPr lang="en-US" altLang="en-US" sz="2400" dirty="0"/>
            </a:br>
            <a:endParaRPr lang="en-US" altLang="en-US" sz="2400"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0620" y="1945010"/>
            <a:ext cx="56165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fa-IR" altLang="en-US" dirty="0">
                <a:cs typeface="B Nazanin" panose="00000400000000000000" pitchFamily="2" charset="-78"/>
              </a:rPr>
              <a:t>سد حافظه</a:t>
            </a:r>
            <a:endParaRPr lang="en-US" altLang="en-US" dirty="0">
              <a:cs typeface="B Nazanin" panose="00000400000000000000" pitchFamily="2" charset="-78"/>
            </a:endParaRP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282054" y="932598"/>
            <a:ext cx="8611737" cy="4891428"/>
          </a:xfrm>
        </p:spPr>
        <p:txBody>
          <a:bodyPr/>
          <a:lstStyle/>
          <a:p>
            <a:pPr marL="0" marR="0" algn="r" rtl="1">
              <a:lnSpc>
                <a:spcPct val="107000"/>
              </a:lnSpc>
              <a:spcBef>
                <a:spcPts val="0"/>
              </a:spcBef>
              <a:spcAft>
                <a:spcPts val="800"/>
              </a:spcAf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مدل‌های حافظه می‌توانند به دو دسته تقسیم شوند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مرتب</a:t>
            </a:r>
            <a:r>
              <a:rPr lang="fa-IR" sz="2800" b="1" dirty="0">
                <a:solidFill>
                  <a:srgbClr val="00B0F0"/>
                </a:solidFill>
                <a:latin typeface="Times New Roman" panose="02020603050405020304" pitchFamily="18" charset="0"/>
                <a:ea typeface="Times New Roman" panose="02020603050405020304" pitchFamily="18" charset="0"/>
                <a:cs typeface="B Nazanin" panose="00000400000000000000" pitchFamily="2" charset="-78"/>
              </a:rPr>
              <a:t>‌شده قوی</a:t>
            </a:r>
            <a:r>
              <a:rPr lang="en-US"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(Strongly Ordered) -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جایی که یک تغییر</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در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حافظه توسط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یک پردازنده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بلافاصله برای تمام پردازنده‌های دیگر قابل مشاهده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مرتب‌</a:t>
            </a:r>
            <a:r>
              <a:rPr lang="fa-IR"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شده</a:t>
            </a:r>
            <a:r>
              <a:rPr lang="ar-SA" sz="2800" b="1"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 ضعیف</a:t>
            </a:r>
            <a:r>
              <a:rPr lang="en-US" sz="2800"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(Weakly Ordered) -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جایی که یک تغییر حافظه توسط یک پردازنده ممکن است بلافاصله برای تمام پردازنده‌های دیگر قابل مشاهده نباشد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fa-IR" altLang="en-US" sz="2400" b="1" dirty="0">
                <a:solidFill>
                  <a:srgbClr val="00B0F0"/>
                </a:solidFill>
                <a:latin typeface="Times New Roman" panose="02020603050405020304" pitchFamily="18" charset="0"/>
                <a:cs typeface="B Nazanin" panose="00000400000000000000" pitchFamily="2" charset="-78"/>
              </a:rPr>
              <a:t>سد</a:t>
            </a:r>
            <a:r>
              <a:rPr lang="ar-SA" sz="2800"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solidFill>
                  <a:srgbClr val="00B0F0"/>
                </a:solidFill>
                <a:latin typeface="Times New Roman" panose="02020603050405020304" pitchFamily="18" charset="0"/>
                <a:cs typeface="B Nazanin" panose="00000400000000000000" pitchFamily="2" charset="-78"/>
              </a:rPr>
              <a:t>حافظه</a:t>
            </a:r>
            <a:r>
              <a:rPr lang="en-US" sz="2800" dirty="0">
                <a:solidFill>
                  <a:srgbClr val="00B0F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(Memory Barrier)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دستورالعملی است که هرگونه تغییر در حافظه را مجبور می‌کند به تمام پردازنده‌های دیگر منتقل (قابل مشاهده) 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2274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fa-IR" altLang="en-US" dirty="0">
                <a:cs typeface="B Titr" panose="00000700000000000000" pitchFamily="2" charset="-78"/>
              </a:rPr>
              <a:t>دستورالعمل سد حافظه</a:t>
            </a:r>
            <a:endParaRPr lang="en-US" altLang="en-US" dirty="0"/>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8040988" cy="5154955"/>
          </a:xfrm>
        </p:spPr>
        <p:txBody>
          <a:bodyPr/>
          <a:lstStyle/>
          <a:p>
            <a:pPr marL="342900" marR="0" lvl="0" indent="-342900" algn="r" rtl="1">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هنگامی که دستورالعمل </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سد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حافظه اجرا می‌شود، سیستم اطمینان می‌دهد که همه </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بارگذاری‌ها و ذخیره‌سازی‌ها</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(مثلا یک متغیر)</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قبل از هر </a:t>
            </a:r>
            <a:r>
              <a:rPr lang="ar-SA" sz="3200" b="1" dirty="0">
                <a:effectLst/>
                <a:latin typeface="Times New Roman" panose="02020603050405020304" pitchFamily="18" charset="0"/>
                <a:ea typeface="Times New Roman" panose="02020603050405020304" pitchFamily="18" charset="0"/>
                <a:cs typeface="B Nazanin" panose="00000400000000000000" pitchFamily="2" charset="-78"/>
              </a:rPr>
              <a:t>بارگذاری یا ذخیره‌سازی بعدی انجام </a:t>
            </a:r>
            <a:r>
              <a:rPr lang="fa-IR" sz="3200" b="1" dirty="0">
                <a:effectLst/>
                <a:latin typeface="Times New Roman" panose="02020603050405020304" pitchFamily="18" charset="0"/>
                <a:ea typeface="Times New Roman" panose="02020603050405020304" pitchFamily="18" charset="0"/>
                <a:cs typeface="B Nazanin" panose="00000400000000000000" pitchFamily="2" charset="-78"/>
              </a:rPr>
              <a:t>شده </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و قابل مشاهده توسط پردازنده‌های دیگر هستند. </a:t>
            </a:r>
          </a:p>
          <a:p>
            <a:pPr marL="342900" marR="0" lvl="0" indent="-342900" algn="r" rtl="1">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بنابراین، حتی اگر دستورالعمل‌ها مرتب‌سازی مجدد شوند، </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سد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حافظه تضمین می‌کند که عملیات ذخیره‌سازی در حافظه تکمیل شده و برای پردازنده‌های دیگر قبل از انجام عملیات بارگذاری یا ذخیره‌سازی بعدی قابل مشاهده است</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6609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fa-IR" altLang="en-US" dirty="0">
                <a:cs typeface="B Titr" panose="00000700000000000000" pitchFamily="2" charset="-78"/>
              </a:rPr>
              <a:t>مثال سد حافظه</a:t>
            </a:r>
            <a:endParaRPr lang="en-US" altLang="en-US" dirty="0"/>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242080" y="866302"/>
            <a:ext cx="8659840" cy="5471612"/>
          </a:xfrm>
        </p:spPr>
        <p:txBody>
          <a:bodyPr/>
          <a:lstStyle/>
          <a:p>
            <a:pPr marL="0" marR="0" algn="r" rtl="1"/>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بازگشت به مثال اسلایدهای </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۶.۱۷</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 تا </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۶.۱۸</a:t>
            </a:r>
            <a:endParaRPr lang="en-US" sz="2800" b="1" dirty="0">
              <a:effectLst/>
              <a:latin typeface="Times New Roman" panose="02020603050405020304" pitchFamily="18" charset="0"/>
              <a:ea typeface="Times New Roman" panose="02020603050405020304" pitchFamily="18" charset="0"/>
            </a:endParaRPr>
          </a:p>
          <a:p>
            <a:pPr marL="0" marR="0" algn="r" rtl="1"/>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برای اطمینان از اینکه خروجی رشته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برابر با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۱۰۰</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باشد، می‌توانیم یک</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سد</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حافظه به دستورالعمل‌های زیر اضافه کنیم</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0" marR="0" algn="r" rtl="1"/>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اکنون رشته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موارد زیر را انجام می‌دهد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r>
              <a:rPr lang="en-US" altLang="en-US" sz="2000" dirty="0">
                <a:latin typeface="Consolas" panose="020B0609020204030204" pitchFamily="49" charset="0"/>
                <a:cs typeface="Courier New" panose="02070309020205020404" pitchFamily="49" charset="0"/>
              </a:rPr>
              <a:t>while (!</a:t>
            </a:r>
            <a:r>
              <a:rPr lang="en-US" altLang="en-US" sz="2000" b="1" dirty="0">
                <a:latin typeface="Consolas" panose="020B0609020204030204" pitchFamily="49" charset="0"/>
                <a:cs typeface="Courier New" panose="02070309020205020404" pitchFamily="49" charset="0"/>
              </a:rPr>
              <a:t>flag</a:t>
            </a:r>
            <a:r>
              <a:rPr lang="en-US" altLang="en-US" sz="2000" dirty="0">
                <a:latin typeface="Consolas" panose="020B0609020204030204" pitchFamily="49" charset="0"/>
                <a:cs typeface="Courier New" panose="02070309020205020404" pitchFamily="49" charset="0"/>
              </a:rPr>
              <a:t>)</a:t>
            </a:r>
            <a:br>
              <a:rPr lang="en-US" altLang="en-US" sz="2000" dirty="0">
                <a:latin typeface="Consolas" panose="020B0609020204030204" pitchFamily="49" charset="0"/>
                <a:cs typeface="Courier New" panose="02070309020205020404" pitchFamily="49" charset="0"/>
              </a:rPr>
            </a:br>
            <a:r>
              <a:rPr lang="en-US" altLang="en-US" sz="2000" b="1" dirty="0" err="1">
                <a:latin typeface="Consolas" panose="020B0609020204030204" pitchFamily="49" charset="0"/>
                <a:cs typeface="Courier New" panose="02070309020205020404" pitchFamily="49" charset="0"/>
              </a:rPr>
              <a:t>memory_barrier</a:t>
            </a:r>
            <a:r>
              <a:rPr lang="en-US" altLang="en-US" sz="2000" dirty="0">
                <a:latin typeface="Consolas" panose="020B0609020204030204" pitchFamily="49" charset="0"/>
                <a:cs typeface="Courier New" panose="02070309020205020404" pitchFamily="49" charset="0"/>
              </a:rPr>
              <a:t>();</a:t>
            </a:r>
            <a:br>
              <a:rPr lang="en-US" altLang="en-US" sz="2000" dirty="0">
                <a:latin typeface="Consolas" panose="020B0609020204030204" pitchFamily="49" charset="0"/>
                <a:cs typeface="Courier New" panose="02070309020205020404" pitchFamily="49" charset="0"/>
              </a:rPr>
            </a:br>
            <a:r>
              <a:rPr lang="en-US" altLang="en-US" sz="2000" dirty="0">
                <a:latin typeface="Consolas" panose="020B0609020204030204" pitchFamily="49" charset="0"/>
                <a:cs typeface="Courier New" panose="02070309020205020404" pitchFamily="49" charset="0"/>
              </a:rPr>
              <a:t>print x</a:t>
            </a:r>
          </a:p>
          <a:p>
            <a:r>
              <a:rPr lang="ar-SA" sz="2000" dirty="0">
                <a:effectLst/>
                <a:latin typeface="Consolas" panose="020B0609020204030204" pitchFamily="49" charset="0"/>
                <a:ea typeface="Calibri" panose="020F0502020204030204" pitchFamily="34" charset="0"/>
                <a:cs typeface="B Nazanin" panose="00000400000000000000" pitchFamily="2" charset="-78"/>
              </a:rPr>
              <a:t>رشته </a:t>
            </a:r>
            <a:r>
              <a:rPr lang="fa-IR" sz="2000" dirty="0">
                <a:effectLst/>
                <a:latin typeface="Consolas" panose="020B0609020204030204" pitchFamily="49" charset="0"/>
                <a:ea typeface="Calibri" panose="020F0502020204030204" pitchFamily="34" charset="0"/>
                <a:cs typeface="B Nazanin" panose="00000400000000000000" pitchFamily="2" charset="-78"/>
              </a:rPr>
              <a:t>۲</a:t>
            </a:r>
            <a:r>
              <a:rPr lang="ar-SA" sz="2000" dirty="0">
                <a:effectLst/>
                <a:latin typeface="Consolas" panose="020B0609020204030204" pitchFamily="49" charset="0"/>
                <a:ea typeface="Calibri" panose="020F0502020204030204" pitchFamily="34" charset="0"/>
                <a:cs typeface="B Nazanin" panose="00000400000000000000" pitchFamily="2" charset="-78"/>
              </a:rPr>
              <a:t> موارد زیر را انجام می‌دهد</a:t>
            </a:r>
            <a:r>
              <a:rPr lang="en-US" sz="2000" dirty="0">
                <a:effectLst/>
                <a:latin typeface="Consolas" panose="020B0609020204030204" pitchFamily="49" charset="0"/>
                <a:ea typeface="Calibri" panose="020F0502020204030204" pitchFamily="34" charset="0"/>
                <a:cs typeface="B Nazanin" panose="00000400000000000000" pitchFamily="2" charset="-78"/>
              </a:rPr>
              <a:t>:</a:t>
            </a:r>
            <a:br>
              <a:rPr lang="en-US" altLang="en-US" sz="2000" dirty="0">
                <a:latin typeface="Consolas" panose="020B0609020204030204" pitchFamily="49" charset="0"/>
              </a:rPr>
            </a:br>
            <a:r>
              <a:rPr lang="en-US" altLang="en-US" sz="2000" dirty="0">
                <a:latin typeface="Consolas" panose="020B0609020204030204" pitchFamily="49" charset="0"/>
              </a:rPr>
              <a:t>     </a:t>
            </a:r>
            <a:r>
              <a:rPr lang="en-US" altLang="en-US" sz="2000" b="1" dirty="0">
                <a:latin typeface="Consolas" panose="020B0609020204030204" pitchFamily="49" charset="0"/>
                <a:cs typeface="Courier New" panose="02070309020205020404" pitchFamily="49" charset="0"/>
              </a:rPr>
              <a:t>x</a:t>
            </a:r>
            <a:r>
              <a:rPr lang="en-US" altLang="en-US" sz="2000" dirty="0">
                <a:latin typeface="Consolas" panose="020B0609020204030204" pitchFamily="49" charset="0"/>
                <a:cs typeface="Courier New" panose="02070309020205020404" pitchFamily="49" charset="0"/>
              </a:rPr>
              <a:t> = 100;</a:t>
            </a:r>
            <a:br>
              <a:rPr lang="en-US" altLang="en-US" sz="2000" dirty="0">
                <a:latin typeface="Consolas" panose="020B0609020204030204" pitchFamily="49" charset="0"/>
                <a:cs typeface="Courier New" panose="02070309020205020404" pitchFamily="49" charset="0"/>
              </a:rPr>
            </a:br>
            <a:r>
              <a:rPr lang="en-US" altLang="en-US" sz="2000" b="1" dirty="0">
                <a:latin typeface="Consolas" panose="020B0609020204030204" pitchFamily="49" charset="0"/>
                <a:cs typeface="Courier New" panose="02070309020205020404" pitchFamily="49" charset="0"/>
              </a:rPr>
              <a:t>  </a:t>
            </a:r>
            <a:r>
              <a:rPr lang="en-US" altLang="en-US" sz="2000" b="1" dirty="0" err="1">
                <a:latin typeface="Consolas" panose="020B0609020204030204" pitchFamily="49" charset="0"/>
                <a:cs typeface="Courier New" panose="02070309020205020404" pitchFamily="49" charset="0"/>
              </a:rPr>
              <a:t>memory_barrier</a:t>
            </a:r>
            <a:r>
              <a:rPr lang="en-US" altLang="en-US" sz="2000" dirty="0">
                <a:latin typeface="Consolas" panose="020B0609020204030204" pitchFamily="49" charset="0"/>
                <a:cs typeface="Courier New" panose="02070309020205020404" pitchFamily="49" charset="0"/>
              </a:rPr>
              <a:t>();</a:t>
            </a:r>
            <a:br>
              <a:rPr lang="en-US" altLang="en-US" sz="2000" dirty="0">
                <a:latin typeface="Consolas" panose="020B0609020204030204" pitchFamily="49" charset="0"/>
                <a:cs typeface="Courier New" panose="02070309020205020404" pitchFamily="49" charset="0"/>
              </a:rPr>
            </a:br>
            <a:r>
              <a:rPr lang="en-US" altLang="en-US" sz="2000" dirty="0">
                <a:latin typeface="Consolas" panose="020B0609020204030204" pitchFamily="49" charset="0"/>
                <a:cs typeface="Courier New" panose="02070309020205020404" pitchFamily="49" charset="0"/>
              </a:rPr>
              <a:t>  </a:t>
            </a:r>
            <a:r>
              <a:rPr lang="en-US" altLang="en-US" sz="2000" b="1" dirty="0">
                <a:latin typeface="Consolas" panose="020B0609020204030204" pitchFamily="49" charset="0"/>
                <a:cs typeface="Courier New" panose="02070309020205020404" pitchFamily="49" charset="0"/>
              </a:rPr>
              <a:t>flag</a:t>
            </a:r>
            <a:r>
              <a:rPr lang="en-US" altLang="en-US" sz="2000" dirty="0">
                <a:latin typeface="Consolas" panose="020B0609020204030204" pitchFamily="49" charset="0"/>
                <a:cs typeface="Courier New" panose="02070309020205020404" pitchFamily="49" charset="0"/>
              </a:rPr>
              <a:t> = true</a:t>
            </a: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برای رشته </a:t>
            </a:r>
            <a:r>
              <a:rPr lang="fa-IR" sz="2400" dirty="0">
                <a:effectLst/>
                <a:latin typeface="Calibri" panose="020F0502020204030204" pitchFamily="34" charset="0"/>
                <a:ea typeface="Calibri" panose="020F0502020204030204" pitchFamily="34" charset="0"/>
                <a:cs typeface="B Nazanin" panose="00000400000000000000" pitchFamily="2" charset="-78"/>
              </a:rPr>
              <a:t>۱</a:t>
            </a:r>
            <a:r>
              <a:rPr lang="ar-SA" sz="2400" dirty="0">
                <a:effectLst/>
                <a:latin typeface="Calibri" panose="020F0502020204030204" pitchFamily="34" charset="0"/>
                <a:ea typeface="Calibri" panose="020F0502020204030204" pitchFamily="34" charset="0"/>
                <a:cs typeface="B Nazanin" panose="00000400000000000000" pitchFamily="2" charset="-78"/>
              </a:rPr>
              <a:t> تضمین می‌شود که مقدار</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en-US" sz="2400" b="1" dirty="0">
                <a:effectLst/>
                <a:latin typeface="Calibri" panose="020F0502020204030204" pitchFamily="34" charset="0"/>
                <a:ea typeface="Calibri" panose="020F0502020204030204" pitchFamily="34" charset="0"/>
                <a:cs typeface="B Nazanin" panose="00000400000000000000" pitchFamily="2" charset="-78"/>
              </a:rPr>
              <a:t>flag</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قبل از مقدار</a:t>
            </a:r>
            <a:r>
              <a:rPr lang="en-US" sz="2400" dirty="0">
                <a:effectLst/>
                <a:latin typeface="Calibri" panose="020F0502020204030204" pitchFamily="34" charset="0"/>
                <a:ea typeface="Calibri" panose="020F0502020204030204" pitchFamily="34" charset="0"/>
                <a:cs typeface="B Nazanin" panose="00000400000000000000" pitchFamily="2" charset="-78"/>
              </a:rPr>
              <a:t> x </a:t>
            </a:r>
            <a:r>
              <a:rPr lang="ar-SA" sz="2400" dirty="0">
                <a:effectLst/>
                <a:latin typeface="Calibri" panose="020F0502020204030204" pitchFamily="34" charset="0"/>
                <a:ea typeface="Calibri" panose="020F0502020204030204" pitchFamily="34" charset="0"/>
                <a:cs typeface="B Nazanin" panose="00000400000000000000" pitchFamily="2" charset="-78"/>
              </a:rPr>
              <a:t>بارگذاری شود</a:t>
            </a:r>
            <a:r>
              <a:rPr lang="en-US" sz="2400" dirty="0">
                <a:effectLst/>
                <a:latin typeface="Calibri" panose="020F0502020204030204" pitchFamily="34" charset="0"/>
                <a:ea typeface="Calibri" panose="020F0502020204030204" pitchFamily="34" charset="0"/>
                <a:cs typeface="B Nazanin" panose="00000400000000000000" pitchFamily="2" charset="-78"/>
              </a:rPr>
              <a:t>.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برای رشته </a:t>
            </a:r>
            <a:r>
              <a:rPr lang="fa-IR" sz="2400" dirty="0">
                <a:effectLst/>
                <a:latin typeface="Calibri" panose="020F0502020204030204" pitchFamily="34" charset="0"/>
                <a:ea typeface="Calibri" panose="020F0502020204030204" pitchFamily="34" charset="0"/>
                <a:cs typeface="B Nazanin" panose="00000400000000000000" pitchFamily="2" charset="-78"/>
              </a:rPr>
              <a:t>۲</a:t>
            </a:r>
            <a:r>
              <a:rPr lang="ar-SA" sz="2400" dirty="0">
                <a:effectLst/>
                <a:latin typeface="Calibri" panose="020F0502020204030204" pitchFamily="34" charset="0"/>
                <a:ea typeface="Calibri" panose="020F0502020204030204" pitchFamily="34" charset="0"/>
                <a:cs typeface="B Nazanin" panose="00000400000000000000" pitchFamily="2" charset="-78"/>
              </a:rPr>
              <a:t> اطمینان حاصل می‌کنیم که اختصاص به</a:t>
            </a:r>
            <a:r>
              <a:rPr lang="en-US" sz="2400" dirty="0">
                <a:effectLst/>
                <a:latin typeface="Calibri" panose="020F0502020204030204" pitchFamily="34" charset="0"/>
                <a:ea typeface="Calibri" panose="020F0502020204030204" pitchFamily="34" charset="0"/>
                <a:cs typeface="B Nazanin" panose="00000400000000000000" pitchFamily="2" charset="-78"/>
              </a:rPr>
              <a:t> x </a:t>
            </a:r>
            <a:r>
              <a:rPr lang="ar-SA" sz="2400" dirty="0">
                <a:effectLst/>
                <a:latin typeface="Calibri" panose="020F0502020204030204" pitchFamily="34" charset="0"/>
                <a:ea typeface="Calibri" panose="020F0502020204030204" pitchFamily="34" charset="0"/>
                <a:cs typeface="B Nazanin" panose="00000400000000000000" pitchFamily="2" charset="-78"/>
              </a:rPr>
              <a:t>قبل از اختصاص</a:t>
            </a:r>
            <a:r>
              <a:rPr lang="en-US" sz="2400" dirty="0">
                <a:effectLst/>
                <a:latin typeface="Calibri" panose="020F0502020204030204" pitchFamily="34" charset="0"/>
                <a:ea typeface="Calibri" panose="020F0502020204030204" pitchFamily="34" charset="0"/>
                <a:cs typeface="B Nazanin" panose="00000400000000000000" pitchFamily="2" charset="-78"/>
              </a:rPr>
              <a:t> flag </a:t>
            </a:r>
            <a:r>
              <a:rPr lang="ar-SA" sz="2400" dirty="0">
                <a:effectLst/>
                <a:latin typeface="Calibri" panose="020F0502020204030204" pitchFamily="34" charset="0"/>
                <a:ea typeface="Calibri" panose="020F0502020204030204" pitchFamily="34" charset="0"/>
                <a:cs typeface="B Nazanin" panose="00000400000000000000" pitchFamily="2" charset="-78"/>
              </a:rPr>
              <a:t>رخ دهد</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altLang="en-US" sz="2000" dirty="0"/>
          </a:p>
        </p:txBody>
      </p:sp>
    </p:spTree>
    <p:extLst>
      <p:ext uri="{BB962C8B-B14F-4D97-AF65-F5344CB8AC3E}">
        <p14:creationId xmlns:p14="http://schemas.microsoft.com/office/powerpoint/2010/main" val="2104174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fa-IR" altLang="en-US" dirty="0">
                <a:cs typeface="B Titr" panose="00000700000000000000" pitchFamily="2" charset="-78"/>
              </a:rPr>
              <a:t>همگام‌سازی سخت‌افزار</a:t>
            </a:r>
            <a:endParaRPr lang="en-US" altLang="en-US" dirty="0"/>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77337" y="905302"/>
            <a:ext cx="9066663" cy="5531892"/>
          </a:xfrm>
        </p:spPr>
        <p:txBody>
          <a:bodyPr/>
          <a:lstStyle/>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بسیاری از سیستم‌ها برای پیاده‌سازی کد بخش بحرانی، پشتیبانی سخت‌افزاری ارائه می‌دهند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پردازنده‌های تک</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(Uniprocessors)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می‌توانند وقفه‌ها را غیرفعال کنند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400050" lvl="1"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کد در حال اجرا بدون تصاحب از پیش اجرا می‌شود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400050" lvl="1"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به طور کلی در سیستم‌های چند پردازنده بسیار ناکارآمد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2"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سیستم‌عامل‌هایی که از این روش استفاده می‌کنند، قابلیت‌شان به طور گسترده قابل‌مقیاس نیست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به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چند</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شکل از پشتیبانی سخت‌افزاری نگاه می‌کنیم</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Font typeface="+mj-lt"/>
              <a:buAutoNum type="arabicPeriod"/>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دستورالعمل‌های سخت‌افزاری</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Font typeface="+mj-lt"/>
              <a:buAutoNum type="arabicPeriod"/>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متغیرهای اتمی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(Atomic Variables)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fa-IR" altLang="en-US" dirty="0">
                <a:cs typeface="B Titr" panose="00000700000000000000" pitchFamily="2" charset="-78"/>
              </a:rPr>
              <a:t>دستورات سخت‌افزاری</a:t>
            </a:r>
            <a:endParaRPr lang="en-US" altLang="en-US" dirty="0"/>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267855" y="1233489"/>
            <a:ext cx="8418945" cy="5019030"/>
          </a:xfrm>
        </p:spPr>
        <p:txBody>
          <a:bodyPr/>
          <a:lstStyle/>
          <a:p>
            <a:pPr marL="0" marR="0" algn="r" rtl="1">
              <a:lnSpc>
                <a:spcPct val="107000"/>
              </a:lnSpc>
              <a:spcBef>
                <a:spcPts val="0"/>
              </a:spcBef>
              <a:spcAft>
                <a:spcPts val="800"/>
              </a:spcAft>
            </a:pPr>
            <a:r>
              <a:rPr lang="ar-SA" sz="3600" dirty="0">
                <a:effectLst/>
                <a:latin typeface="Times New Roman" panose="02020603050405020304" pitchFamily="18" charset="0"/>
                <a:ea typeface="Times New Roman" panose="02020603050405020304" pitchFamily="18" charset="0"/>
                <a:cs typeface="B Nazanin" panose="00000400000000000000" pitchFamily="2" charset="-78"/>
              </a:rPr>
              <a:t>دستورالعمل‌های سخت‌افزاری ویژه‌ای که به ما اجازه می‌دهند محتویات یک کلمه را آزمایش و </a:t>
            </a:r>
            <a:r>
              <a:rPr lang="ar-SA" sz="3600" dirty="0">
                <a:latin typeface="Times New Roman" panose="02020603050405020304" pitchFamily="18" charset="0"/>
                <a:cs typeface="B Nazanin" panose="00000400000000000000" pitchFamily="2" charset="-78"/>
              </a:rPr>
              <a:t>اصلاح کنیم، یا محتویات دو کلمه را به صورت اتمی (بدون وقفه) جابجا کنیم</a:t>
            </a:r>
            <a:r>
              <a:rPr lang="en-US" sz="3600" dirty="0">
                <a:latin typeface="Times New Roman" panose="02020603050405020304" pitchFamily="18" charset="0"/>
                <a:cs typeface="B Nazanin" panose="00000400000000000000" pitchFamily="2" charset="-78"/>
              </a:rPr>
              <a:t>.</a:t>
            </a:r>
          </a:p>
          <a:p>
            <a:pPr marL="0" marR="0" algn="r" rtl="1">
              <a:lnSpc>
                <a:spcPct val="107000"/>
              </a:lnSpc>
              <a:spcBef>
                <a:spcPts val="0"/>
              </a:spcBef>
              <a:spcAft>
                <a:spcPts val="0"/>
              </a:spcAft>
            </a:pPr>
            <a:r>
              <a:rPr lang="ar-SA" sz="3600" dirty="0">
                <a:latin typeface="Times New Roman" panose="02020603050405020304" pitchFamily="18" charset="0"/>
                <a:cs typeface="B Nazanin" panose="00000400000000000000" pitchFamily="2" charset="-78"/>
              </a:rPr>
              <a:t>دستورالعمل</a:t>
            </a:r>
            <a:r>
              <a:rPr lang="en-US" sz="3600" dirty="0">
                <a:latin typeface="Times New Roman" panose="02020603050405020304" pitchFamily="18" charset="0"/>
                <a:cs typeface="B Nazanin" panose="00000400000000000000" pitchFamily="2" charset="-78"/>
              </a:rPr>
              <a:t> Test-and-Set </a:t>
            </a:r>
            <a:endParaRPr lang="fa-IR" sz="3600" dirty="0">
              <a:latin typeface="Times New Roman" panose="02020603050405020304" pitchFamily="18" charset="0"/>
              <a:cs typeface="B Nazanin" panose="00000400000000000000" pitchFamily="2" charset="-78"/>
            </a:endParaRPr>
          </a:p>
          <a:p>
            <a:pPr marL="0" marR="0" algn="r" rtl="1">
              <a:lnSpc>
                <a:spcPct val="107000"/>
              </a:lnSpc>
              <a:spcBef>
                <a:spcPts val="0"/>
              </a:spcBef>
              <a:spcAft>
                <a:spcPts val="0"/>
              </a:spcAft>
            </a:pPr>
            <a:r>
              <a:rPr lang="ar-SA" sz="3600" dirty="0">
                <a:latin typeface="Times New Roman" panose="02020603050405020304" pitchFamily="18" charset="0"/>
                <a:cs typeface="B Nazanin" panose="00000400000000000000" pitchFamily="2" charset="-78"/>
              </a:rPr>
              <a:t>دستورالعمل مقایسه و تعویض</a:t>
            </a:r>
            <a:r>
              <a:rPr lang="en-US" sz="3600" dirty="0">
                <a:latin typeface="Times New Roman" panose="02020603050405020304" pitchFamily="18" charset="0"/>
                <a:cs typeface="B Nazanin" panose="00000400000000000000" pitchFamily="2" charset="-78"/>
              </a:rPr>
              <a:t> (Compare-and-Swap)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fa-IR" altLang="en-US" dirty="0">
                <a:cs typeface="B Titr" panose="00000700000000000000" pitchFamily="2" charset="-78"/>
              </a:rPr>
              <a:t>دستور آزمایش و تنظیم</a:t>
            </a:r>
            <a:endParaRPr lang="en-US" altLang="en-US" dirty="0">
              <a:cs typeface="B Titr" panose="00000700000000000000" pitchFamily="2" charset="-78"/>
            </a:endParaRP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397164" y="1233489"/>
            <a:ext cx="8347302" cy="4858392"/>
          </a:xfrm>
        </p:spPr>
        <p:txBody>
          <a:bodyPr/>
          <a:lstStyle/>
          <a:p>
            <a:r>
              <a:rPr lang="en-US" altLang="en-US" sz="2400" dirty="0"/>
              <a:t>Definition</a:t>
            </a:r>
          </a:p>
          <a:p>
            <a:pPr>
              <a:lnSpc>
                <a:spcPct val="90000"/>
              </a:lnSpc>
              <a:buFont typeface="Monotype Sorts" pitchFamily="-84" charset="2"/>
              <a:buNone/>
              <a:tabLst>
                <a:tab pos="739775" algn="l"/>
                <a:tab pos="1020763" algn="l"/>
                <a:tab pos="1257300" algn="l"/>
              </a:tabLst>
            </a:pPr>
            <a:r>
              <a:rPr lang="en-US" altLang="en-US" sz="2400" b="1" dirty="0">
                <a:solidFill>
                  <a:srgbClr val="000000"/>
                </a:solidFill>
                <a:latin typeface="Courier New" panose="02070309020205020404" pitchFamily="49" charset="0"/>
              </a:rPr>
              <a:t>      </a:t>
            </a:r>
            <a:r>
              <a:rPr lang="en-US" altLang="en-US" sz="2400" b="1" dirty="0" err="1">
                <a:solidFill>
                  <a:srgbClr val="000000"/>
                </a:solidFill>
                <a:latin typeface="Consolas" panose="020B0609020204030204" pitchFamily="49" charset="0"/>
              </a:rPr>
              <a:t>boolean</a:t>
            </a:r>
            <a:r>
              <a:rPr lang="en-US" altLang="en-US" sz="2400" b="1" dirty="0">
                <a:solidFill>
                  <a:srgbClr val="000000"/>
                </a:solidFill>
                <a:latin typeface="Consolas" panose="020B0609020204030204" pitchFamily="49" charset="0"/>
              </a:rPr>
              <a:t> test_and_set (</a:t>
            </a:r>
            <a:r>
              <a:rPr lang="en-US" altLang="en-US" sz="2400" b="1" dirty="0" err="1">
                <a:solidFill>
                  <a:srgbClr val="000000"/>
                </a:solidFill>
                <a:latin typeface="Consolas" panose="020B0609020204030204" pitchFamily="49" charset="0"/>
              </a:rPr>
              <a:t>boolean</a:t>
            </a:r>
            <a:r>
              <a:rPr lang="en-US" altLang="en-US" sz="2400" b="1" dirty="0">
                <a:solidFill>
                  <a:srgbClr val="000000"/>
                </a:solidFill>
                <a:latin typeface="Consolas" panose="020B0609020204030204" pitchFamily="49" charset="0"/>
              </a:rPr>
              <a:t> *target)</a:t>
            </a:r>
          </a:p>
          <a:p>
            <a:pPr>
              <a:lnSpc>
                <a:spcPct val="90000"/>
              </a:lnSpc>
              <a:buFont typeface="Monotype Sorts" pitchFamily="-84" charset="2"/>
              <a:buNone/>
              <a:tabLst>
                <a:tab pos="739775" algn="l"/>
                <a:tab pos="1020763" algn="l"/>
                <a:tab pos="1257300" algn="l"/>
              </a:tabLst>
            </a:pPr>
            <a:r>
              <a:rPr lang="en-US" altLang="en-US" sz="2400" b="1" dirty="0">
                <a:solidFill>
                  <a:srgbClr val="000000"/>
                </a:solidFill>
                <a:latin typeface="Consolas" panose="020B0609020204030204" pitchFamily="49" charset="0"/>
              </a:rPr>
              <a:t>        {</a:t>
            </a:r>
          </a:p>
          <a:p>
            <a:pPr>
              <a:lnSpc>
                <a:spcPct val="90000"/>
              </a:lnSpc>
              <a:buFont typeface="Monotype Sorts" pitchFamily="-84" charset="2"/>
              <a:buNone/>
              <a:tabLst>
                <a:tab pos="739775" algn="l"/>
                <a:tab pos="1020763" algn="l"/>
                <a:tab pos="1257300" algn="l"/>
              </a:tabLst>
            </a:pPr>
            <a:r>
              <a:rPr lang="en-US" altLang="en-US" sz="2400" b="1" dirty="0">
                <a:solidFill>
                  <a:srgbClr val="000000"/>
                </a:solidFill>
                <a:latin typeface="Consolas" panose="020B0609020204030204" pitchFamily="49" charset="0"/>
              </a:rPr>
              <a:t>               </a:t>
            </a:r>
            <a:r>
              <a:rPr lang="en-US" altLang="en-US" sz="2400" b="1" dirty="0" err="1">
                <a:solidFill>
                  <a:srgbClr val="000000"/>
                </a:solidFill>
                <a:latin typeface="Consolas" panose="020B0609020204030204" pitchFamily="49" charset="0"/>
              </a:rPr>
              <a:t>boolean</a:t>
            </a:r>
            <a:r>
              <a:rPr lang="en-US" altLang="en-US" sz="2400" b="1" dirty="0">
                <a:solidFill>
                  <a:srgbClr val="000000"/>
                </a:solidFill>
                <a:latin typeface="Consolas" panose="020B0609020204030204" pitchFamily="49" charset="0"/>
              </a:rPr>
              <a:t> </a:t>
            </a:r>
            <a:r>
              <a:rPr lang="en-US" altLang="en-US" sz="2400" b="1" dirty="0" err="1">
                <a:solidFill>
                  <a:srgbClr val="000000"/>
                </a:solidFill>
                <a:latin typeface="Consolas" panose="020B0609020204030204" pitchFamily="49" charset="0"/>
              </a:rPr>
              <a:t>rv</a:t>
            </a:r>
            <a:r>
              <a:rPr lang="en-US" altLang="en-US" sz="2400" b="1" dirty="0">
                <a:solidFill>
                  <a:srgbClr val="000000"/>
                </a:solidFill>
                <a:latin typeface="Consolas" panose="020B0609020204030204" pitchFamily="49" charset="0"/>
              </a:rPr>
              <a:t> = *target;</a:t>
            </a:r>
          </a:p>
          <a:p>
            <a:pPr>
              <a:lnSpc>
                <a:spcPct val="90000"/>
              </a:lnSpc>
              <a:buFont typeface="Monotype Sorts" pitchFamily="-84" charset="2"/>
              <a:buNone/>
              <a:tabLst>
                <a:tab pos="739775" algn="l"/>
                <a:tab pos="1020763" algn="l"/>
                <a:tab pos="1257300" algn="l"/>
              </a:tabLst>
            </a:pPr>
            <a:r>
              <a:rPr lang="en-US" altLang="en-US" sz="2400" b="1" dirty="0">
                <a:solidFill>
                  <a:srgbClr val="000000"/>
                </a:solidFill>
                <a:latin typeface="Consolas" panose="020B0609020204030204" pitchFamily="49" charset="0"/>
              </a:rPr>
              <a:t>               *target = true;</a:t>
            </a:r>
          </a:p>
          <a:p>
            <a:pPr>
              <a:lnSpc>
                <a:spcPct val="90000"/>
              </a:lnSpc>
              <a:buFont typeface="Monotype Sorts" pitchFamily="-84" charset="2"/>
              <a:buNone/>
              <a:tabLst>
                <a:tab pos="739775" algn="l"/>
                <a:tab pos="1020763" algn="l"/>
                <a:tab pos="1257300" algn="l"/>
              </a:tabLst>
            </a:pPr>
            <a:r>
              <a:rPr lang="en-US" altLang="en-US" sz="2400" b="1" dirty="0">
                <a:solidFill>
                  <a:srgbClr val="000000"/>
                </a:solidFill>
                <a:latin typeface="Consolas" panose="020B0609020204030204" pitchFamily="49" charset="0"/>
              </a:rPr>
              <a:t>               return </a:t>
            </a:r>
            <a:r>
              <a:rPr lang="en-US" altLang="en-US" sz="2400" b="1" dirty="0" err="1">
                <a:solidFill>
                  <a:srgbClr val="000000"/>
                </a:solidFill>
                <a:latin typeface="Consolas" panose="020B0609020204030204" pitchFamily="49" charset="0"/>
              </a:rPr>
              <a:t>rv</a:t>
            </a:r>
            <a:r>
              <a:rPr lang="en-US" altLang="en-US" sz="2400" b="1" dirty="0">
                <a:solidFill>
                  <a:srgbClr val="000000"/>
                </a:solidFill>
                <a:latin typeface="Consolas" panose="020B0609020204030204" pitchFamily="49" charset="0"/>
              </a:rPr>
              <a:t>:</a:t>
            </a:r>
          </a:p>
          <a:p>
            <a:pPr>
              <a:lnSpc>
                <a:spcPct val="90000"/>
              </a:lnSpc>
              <a:buFont typeface="Monotype Sorts" pitchFamily="-84" charset="2"/>
              <a:buNone/>
              <a:tabLst>
                <a:tab pos="739775" algn="l"/>
                <a:tab pos="1020763" algn="l"/>
                <a:tab pos="1257300" algn="l"/>
              </a:tabLst>
            </a:pPr>
            <a:r>
              <a:rPr lang="en-US" altLang="en-US" sz="2400" b="1" dirty="0">
                <a:solidFill>
                  <a:srgbClr val="000000"/>
                </a:solidFill>
                <a:latin typeface="Consolas" panose="020B0609020204030204" pitchFamily="49" charset="0"/>
              </a:rPr>
              <a:t>        }</a:t>
            </a:r>
            <a:endParaRPr lang="en-US" altLang="en-US" sz="2400" dirty="0">
              <a:solidFill>
                <a:srgbClr val="0000FF"/>
              </a:solidFill>
              <a:latin typeface="Consolas" panose="020B0609020204030204" pitchFamily="49" charset="0"/>
            </a:endParaRPr>
          </a:p>
          <a:p>
            <a:pPr marL="0" marR="0" algn="r" rtl="1">
              <a:lnSpc>
                <a:spcPct val="107000"/>
              </a:lnSpc>
              <a:spcBef>
                <a:spcPts val="0"/>
              </a:spcBef>
              <a:spcAft>
                <a:spcPts val="800"/>
              </a:spcAft>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خصوصیات</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 صورت اتمی اجرا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یعنی اگر دو دستور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testandset</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در هسته‌های مختلف اجرا شوند، اجرای آن ها متوالی خواهد نه هم‌زمان.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مقدار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اصلی پارامتر ارسالی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برمی‌گرداند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مقدار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جدید پارامتر ارسالی را روی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True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تنظیم می‌کند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a:endParaRPr lang="en-US" altLang="en-US" sz="2400" dirty="0"/>
          </a:p>
        </p:txBody>
      </p:sp>
    </p:spTree>
    <p:extLst>
      <p:ext uri="{BB962C8B-B14F-4D97-AF65-F5344CB8AC3E}">
        <p14:creationId xmlns:p14="http://schemas.microsoft.com/office/powerpoint/2010/main" val="3986950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341745" y="969818"/>
            <a:ext cx="8478982" cy="5291282"/>
          </a:xfrm>
        </p:spPr>
        <p:txBody>
          <a:bodyPr/>
          <a:lstStyle/>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متغیر اشتراکی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Boolean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به نام</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lock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که مقدار اولیه آن</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false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راه‌حل</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1085850" lvl="2" indent="-342900">
              <a:buFont typeface="Wingdings" panose="05000000000000000000" pitchFamily="2" charset="2"/>
              <a:buChar char=""/>
              <a:tabLst>
                <a:tab pos="457200" algn="l"/>
              </a:tabLst>
            </a:pPr>
            <a:r>
              <a:rPr lang="en-US" altLang="en-US" b="1" dirty="0">
                <a:solidFill>
                  <a:srgbClr val="000000"/>
                </a:solidFill>
                <a:latin typeface="Consolas" panose="020B0609020204030204" pitchFamily="49" charset="0"/>
                <a:cs typeface="Courier New" panose="02070309020205020404" pitchFamily="49" charset="0"/>
              </a:rPr>
              <a:t>do</a:t>
            </a:r>
            <a:r>
              <a:rPr lang="en-US" altLang="en-US" dirty="0">
                <a:solidFill>
                  <a:srgbClr val="000000"/>
                </a:solidFill>
                <a:latin typeface="Consolas" panose="020B0609020204030204" pitchFamily="49" charset="0"/>
                <a:cs typeface="Courier New" panose="02070309020205020404" pitchFamily="49" charset="0"/>
              </a:rPr>
              <a:t> {</a:t>
            </a:r>
            <a:br>
              <a:rPr lang="en-US" altLang="en-US" dirty="0">
                <a:solidFill>
                  <a:srgbClr val="000000"/>
                </a:solidFill>
                <a:latin typeface="Consolas" panose="020B0609020204030204" pitchFamily="49" charset="0"/>
                <a:cs typeface="Courier New" panose="02070309020205020404" pitchFamily="49" charset="0"/>
              </a:rPr>
            </a:br>
            <a:r>
              <a:rPr lang="en-US" altLang="en-US" dirty="0">
                <a:solidFill>
                  <a:srgbClr val="000000"/>
                </a:solidFill>
                <a:latin typeface="Consolas" panose="020B0609020204030204" pitchFamily="49" charset="0"/>
                <a:cs typeface="Courier New" panose="02070309020205020404" pitchFamily="49" charset="0"/>
              </a:rPr>
              <a:t>	</a:t>
            </a:r>
            <a:r>
              <a:rPr lang="en-US" altLang="en-US" b="1" dirty="0">
                <a:solidFill>
                  <a:srgbClr val="000000"/>
                </a:solidFill>
                <a:latin typeface="Consolas" panose="020B0609020204030204" pitchFamily="49" charset="0"/>
                <a:cs typeface="Courier New" panose="02070309020205020404" pitchFamily="49" charset="0"/>
              </a:rPr>
              <a:t>while</a:t>
            </a:r>
            <a:r>
              <a:rPr lang="en-US" altLang="en-US" dirty="0">
                <a:solidFill>
                  <a:srgbClr val="000000"/>
                </a:solidFill>
                <a:latin typeface="Consolas" panose="020B0609020204030204" pitchFamily="49" charset="0"/>
                <a:cs typeface="Courier New" panose="02070309020205020404" pitchFamily="49" charset="0"/>
              </a:rPr>
              <a:t> (</a:t>
            </a:r>
            <a:r>
              <a:rPr lang="en-US" altLang="en-US" b="1" dirty="0" err="1">
                <a:solidFill>
                  <a:srgbClr val="0066CC"/>
                </a:solidFill>
                <a:latin typeface="Consolas" panose="020B0609020204030204" pitchFamily="49" charset="0"/>
                <a:cs typeface="Courier New" panose="02070309020205020404" pitchFamily="49" charset="0"/>
              </a:rPr>
              <a:t>test_and_set</a:t>
            </a:r>
            <a:r>
              <a:rPr lang="en-US" altLang="en-US" dirty="0">
                <a:solidFill>
                  <a:srgbClr val="000000"/>
                </a:solidFill>
                <a:latin typeface="Consolas" panose="020B0609020204030204" pitchFamily="49" charset="0"/>
                <a:cs typeface="Courier New" panose="02070309020205020404" pitchFamily="49" charset="0"/>
              </a:rPr>
              <a:t>(</a:t>
            </a:r>
            <a:r>
              <a:rPr lang="en-US" altLang="en-US" b="1" dirty="0">
                <a:solidFill>
                  <a:srgbClr val="FF0000"/>
                </a:solidFill>
                <a:latin typeface="Consolas" panose="020B0609020204030204" pitchFamily="49" charset="0"/>
                <a:cs typeface="Courier New" panose="02070309020205020404" pitchFamily="49" charset="0"/>
              </a:rPr>
              <a:t>&amp;lock</a:t>
            </a:r>
            <a:r>
              <a:rPr lang="en-US" altLang="en-US" dirty="0">
                <a:solidFill>
                  <a:srgbClr val="000000"/>
                </a:solidFill>
                <a:latin typeface="Consolas" panose="020B0609020204030204" pitchFamily="49" charset="0"/>
                <a:cs typeface="Courier New" panose="02070309020205020404" pitchFamily="49" charset="0"/>
              </a:rPr>
              <a:t>)) </a:t>
            </a:r>
          </a:p>
          <a:p>
            <a:pPr>
              <a:buFont typeface="Monotype Sorts" pitchFamily="-84" charset="2"/>
              <a:buNone/>
              <a:tabLst>
                <a:tab pos="741363" algn="l"/>
                <a:tab pos="1022350" algn="l"/>
                <a:tab pos="1258888" algn="l"/>
              </a:tabLst>
            </a:pPr>
            <a:r>
              <a:rPr lang="en-US" altLang="en-US" dirty="0">
                <a:solidFill>
                  <a:srgbClr val="000000"/>
                </a:solidFill>
                <a:latin typeface="Consolas" panose="020B0609020204030204" pitchFamily="49" charset="0"/>
                <a:cs typeface="Courier New" panose="02070309020205020404" pitchFamily="49" charset="0"/>
              </a:rPr>
              <a:t>             		; /* do nothing */ </a:t>
            </a:r>
          </a:p>
          <a:p>
            <a:pPr>
              <a:buFont typeface="Monotype Sorts" pitchFamily="-84" charset="2"/>
              <a:buNone/>
              <a:tabLst>
                <a:tab pos="741363" algn="l"/>
                <a:tab pos="1022350" algn="l"/>
                <a:tab pos="1258888" algn="l"/>
              </a:tabLst>
            </a:pPr>
            <a:r>
              <a:rPr lang="en-US" altLang="en-US" dirty="0">
                <a:solidFill>
                  <a:srgbClr val="000000"/>
                </a:solidFill>
                <a:latin typeface="Consolas" panose="020B0609020204030204" pitchFamily="49" charset="0"/>
                <a:cs typeface="Courier New" panose="02070309020205020404" pitchFamily="49" charset="0"/>
              </a:rPr>
              <a:t>              /* </a:t>
            </a:r>
            <a:r>
              <a:rPr lang="en-US" altLang="en-US" b="1" u="sng" dirty="0">
                <a:solidFill>
                  <a:srgbClr val="000000"/>
                </a:solidFill>
                <a:latin typeface="Consolas" panose="020B0609020204030204" pitchFamily="49" charset="0"/>
                <a:cs typeface="Courier New" panose="02070309020205020404" pitchFamily="49" charset="0"/>
              </a:rPr>
              <a:t>critical section </a:t>
            </a:r>
            <a:r>
              <a:rPr lang="en-US" altLang="en-US" dirty="0">
                <a:solidFill>
                  <a:srgbClr val="000000"/>
                </a:solidFill>
                <a:latin typeface="Consolas" panose="020B0609020204030204" pitchFamily="49" charset="0"/>
                <a:cs typeface="Courier New" panose="02070309020205020404" pitchFamily="49" charset="0"/>
              </a:rPr>
              <a:t>*/ </a:t>
            </a:r>
          </a:p>
          <a:p>
            <a:pPr>
              <a:buFont typeface="Monotype Sorts" pitchFamily="-84" charset="2"/>
              <a:buNone/>
              <a:tabLst>
                <a:tab pos="741363" algn="l"/>
                <a:tab pos="1022350" algn="l"/>
                <a:tab pos="1258888" algn="l"/>
              </a:tabLst>
            </a:pPr>
            <a:r>
              <a:rPr lang="en-US" altLang="en-US" dirty="0">
                <a:solidFill>
                  <a:srgbClr val="000000"/>
                </a:solidFill>
                <a:latin typeface="Consolas" panose="020B0609020204030204" pitchFamily="49" charset="0"/>
                <a:cs typeface="Courier New" panose="02070309020205020404" pitchFamily="49" charset="0"/>
              </a:rPr>
              <a:t>          	</a:t>
            </a:r>
            <a:r>
              <a:rPr lang="en-US" altLang="en-US" b="1" dirty="0">
                <a:solidFill>
                  <a:srgbClr val="FF0000"/>
                </a:solidFill>
                <a:latin typeface="Consolas" panose="020B0609020204030204" pitchFamily="49" charset="0"/>
                <a:cs typeface="Courier New" panose="02070309020205020404" pitchFamily="49" charset="0"/>
              </a:rPr>
              <a:t>lock</a:t>
            </a:r>
            <a:r>
              <a:rPr lang="en-US" altLang="en-US" dirty="0">
                <a:solidFill>
                  <a:srgbClr val="000000"/>
                </a:solidFill>
                <a:latin typeface="Consolas" panose="020B0609020204030204" pitchFamily="49" charset="0"/>
                <a:cs typeface="Courier New" panose="02070309020205020404" pitchFamily="49" charset="0"/>
              </a:rPr>
              <a:t> = </a:t>
            </a:r>
            <a:r>
              <a:rPr lang="en-US" altLang="en-US" b="1" dirty="0">
                <a:solidFill>
                  <a:srgbClr val="000000"/>
                </a:solidFill>
                <a:latin typeface="Consolas" panose="020B0609020204030204" pitchFamily="49" charset="0"/>
                <a:cs typeface="Courier New" panose="02070309020205020404" pitchFamily="49" charset="0"/>
              </a:rPr>
              <a:t>false</a:t>
            </a:r>
            <a:r>
              <a:rPr lang="en-US" altLang="en-US" dirty="0">
                <a:solidFill>
                  <a:srgbClr val="000000"/>
                </a:solidFill>
                <a:latin typeface="Consolas" panose="020B0609020204030204" pitchFamily="49" charset="0"/>
                <a:cs typeface="Courier New" panose="02070309020205020404" pitchFamily="49" charset="0"/>
              </a:rPr>
              <a:t>; </a:t>
            </a:r>
          </a:p>
          <a:p>
            <a:pPr>
              <a:buFont typeface="Monotype Sorts" pitchFamily="-84" charset="2"/>
              <a:buNone/>
              <a:tabLst>
                <a:tab pos="741363" algn="l"/>
                <a:tab pos="1022350" algn="l"/>
                <a:tab pos="1258888" algn="l"/>
              </a:tabLst>
            </a:pPr>
            <a:r>
              <a:rPr lang="en-US" altLang="en-US" dirty="0">
                <a:solidFill>
                  <a:srgbClr val="000000"/>
                </a:solidFill>
                <a:latin typeface="Consolas" panose="020B0609020204030204" pitchFamily="49" charset="0"/>
                <a:cs typeface="Courier New" panose="02070309020205020404" pitchFamily="49" charset="0"/>
              </a:rPr>
              <a:t>              /* </a:t>
            </a:r>
            <a:r>
              <a:rPr lang="en-US" altLang="en-US" u="sng" dirty="0">
                <a:solidFill>
                  <a:srgbClr val="000000"/>
                </a:solidFill>
                <a:latin typeface="Consolas" panose="020B0609020204030204" pitchFamily="49" charset="0"/>
                <a:cs typeface="Courier New" panose="02070309020205020404" pitchFamily="49" charset="0"/>
              </a:rPr>
              <a:t>remainder section </a:t>
            </a:r>
            <a:r>
              <a:rPr lang="en-US" altLang="en-US" dirty="0">
                <a:solidFill>
                  <a:srgbClr val="000000"/>
                </a:solidFill>
                <a:latin typeface="Consolas" panose="020B0609020204030204" pitchFamily="49" charset="0"/>
                <a:cs typeface="Courier New" panose="02070309020205020404" pitchFamily="49" charset="0"/>
              </a:rPr>
              <a:t>*/ </a:t>
            </a:r>
          </a:p>
          <a:p>
            <a:pPr>
              <a:buFont typeface="Monotype Sorts" pitchFamily="-84" charset="2"/>
              <a:buNone/>
              <a:tabLst>
                <a:tab pos="741363" algn="l"/>
                <a:tab pos="1022350" algn="l"/>
                <a:tab pos="1258888" algn="l"/>
              </a:tabLst>
            </a:pPr>
            <a:r>
              <a:rPr lang="en-US" altLang="en-US" dirty="0">
                <a:solidFill>
                  <a:srgbClr val="000000"/>
                </a:solidFill>
                <a:latin typeface="Consolas" panose="020B0609020204030204" pitchFamily="49" charset="0"/>
                <a:cs typeface="Courier New" panose="02070309020205020404" pitchFamily="49" charset="0"/>
              </a:rPr>
              <a:t>       } </a:t>
            </a:r>
            <a:r>
              <a:rPr lang="en-US" altLang="en-US" b="1" dirty="0">
                <a:solidFill>
                  <a:srgbClr val="000000"/>
                </a:solidFill>
                <a:latin typeface="Consolas" panose="020B0609020204030204" pitchFamily="49" charset="0"/>
                <a:cs typeface="Courier New" panose="02070309020205020404" pitchFamily="49" charset="0"/>
              </a:rPr>
              <a:t>while</a:t>
            </a:r>
            <a:r>
              <a:rPr lang="en-US" altLang="en-US" dirty="0">
                <a:solidFill>
                  <a:srgbClr val="000000"/>
                </a:solidFill>
                <a:latin typeface="Consolas" panose="020B0609020204030204" pitchFamily="49" charset="0"/>
                <a:cs typeface="Courier New" panose="02070309020205020404" pitchFamily="49" charset="0"/>
              </a:rPr>
              <a:t> (</a:t>
            </a:r>
            <a:r>
              <a:rPr lang="en-US" altLang="en-US" b="1" dirty="0">
                <a:solidFill>
                  <a:srgbClr val="000000"/>
                </a:solidFill>
                <a:latin typeface="Consolas" panose="020B0609020204030204" pitchFamily="49" charset="0"/>
                <a:cs typeface="Courier New" panose="02070309020205020404" pitchFamily="49" charset="0"/>
              </a:rPr>
              <a:t>true</a:t>
            </a:r>
            <a:r>
              <a:rPr lang="en-US" altLang="en-US" dirty="0">
                <a:solidFill>
                  <a:srgbClr val="000000"/>
                </a:solidFill>
                <a:latin typeface="Consolas" panose="020B0609020204030204" pitchFamily="49" charset="0"/>
                <a:cs typeface="Courier New" panose="02070309020205020404" pitchFamily="49" charset="0"/>
              </a:rPr>
              <a:t>);</a:t>
            </a:r>
          </a:p>
          <a:p>
            <a:pPr>
              <a:buFont typeface="Monotype Sorts" pitchFamily="-84" charset="2"/>
              <a:buNone/>
              <a:tabLst>
                <a:tab pos="741363" algn="l"/>
                <a:tab pos="1022350" algn="l"/>
                <a:tab pos="1258888" algn="l"/>
              </a:tabLst>
            </a:pPr>
            <a:endParaRPr lang="en-US" altLang="en-US" sz="2400" b="1" dirty="0">
              <a:solidFill>
                <a:srgbClr val="000000"/>
              </a:solidFill>
              <a:latin typeface="Courier New" panose="02070309020205020404" pitchFamily="49" charset="0"/>
              <a:cs typeface="Courier New" panose="02070309020205020404" pitchFamily="49" charset="0"/>
            </a:endParaRPr>
          </a:p>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آیا این مشکل بخش بحرانی را حل می‌کند؟</a:t>
            </a:r>
            <a:endParaRPr lang="en-US" sz="2800" dirty="0">
              <a:effectLst/>
              <a:latin typeface="Times New Roman" panose="02020603050405020304" pitchFamily="18" charset="0"/>
              <a:ea typeface="Times New Roman" panose="02020603050405020304" pitchFamily="18" charset="0"/>
            </a:endParaRPr>
          </a:p>
          <a:p>
            <a:pPr>
              <a:lnSpc>
                <a:spcPct val="90000"/>
              </a:lnSpc>
              <a:buFont typeface="Monotype Sorts" pitchFamily="-84" charset="2"/>
              <a:buNone/>
              <a:tabLst>
                <a:tab pos="741363" algn="l"/>
                <a:tab pos="1022350" algn="l"/>
                <a:tab pos="1258888" algn="l"/>
              </a:tabLst>
            </a:pPr>
            <a:endParaRPr lang="en-US" altLang="en-US" sz="2000" dirty="0"/>
          </a:p>
          <a:p>
            <a:pPr>
              <a:lnSpc>
                <a:spcPct val="90000"/>
              </a:lnSpc>
              <a:buFont typeface="Monotype Sorts" pitchFamily="-84" charset="2"/>
              <a:buNone/>
              <a:tabLst>
                <a:tab pos="741363" algn="l"/>
                <a:tab pos="1022350" algn="l"/>
                <a:tab pos="1258888" algn="l"/>
              </a:tabLst>
            </a:pPr>
            <a:r>
              <a:rPr lang="en-US" altLang="en-US" sz="2000"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fa-IR" altLang="en-US" dirty="0">
                <a:cs typeface="B Titr" panose="00000700000000000000" pitchFamily="2" charset="-78"/>
              </a:rPr>
              <a:t>دستور مقایسه و تعویض</a:t>
            </a:r>
            <a:endParaRPr lang="en-US" altLang="en-US" dirty="0">
              <a:cs typeface="B Titr" panose="00000700000000000000" pitchFamily="2" charset="-78"/>
            </a:endParaRP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413613" y="981796"/>
            <a:ext cx="8316773" cy="2663102"/>
          </a:xfrm>
        </p:spPr>
        <p:txBody>
          <a:bodyPr/>
          <a:lstStyle/>
          <a:p>
            <a:r>
              <a:rPr lang="en-US" altLang="en-US" sz="2000" dirty="0"/>
              <a:t>Definition</a:t>
            </a:r>
          </a:p>
          <a:p>
            <a:pPr>
              <a:buFont typeface="Monotype Sorts" pitchFamily="-84" charset="2"/>
              <a:buNone/>
              <a:tabLst>
                <a:tab pos="741363" algn="l"/>
                <a:tab pos="1022350" algn="l"/>
                <a:tab pos="1258888" algn="l"/>
              </a:tabLst>
            </a:pPr>
            <a:r>
              <a:rPr lang="en-US" altLang="en-US" sz="2000" b="1" dirty="0">
                <a:latin typeface="Courier New" panose="02070309020205020404" pitchFamily="49" charset="0"/>
              </a:rPr>
              <a:t>    </a:t>
            </a:r>
            <a:r>
              <a:rPr lang="en-US" altLang="en-US" sz="1600" dirty="0">
                <a:latin typeface="Consolas" panose="020B0609020204030204" pitchFamily="49" charset="0"/>
              </a:rPr>
              <a:t>int </a:t>
            </a:r>
            <a:r>
              <a:rPr lang="en-US" altLang="en-US" sz="1600" b="1" dirty="0" err="1">
                <a:latin typeface="Consolas" panose="020B0609020204030204" pitchFamily="49" charset="0"/>
              </a:rPr>
              <a:t>compare_and_swap</a:t>
            </a:r>
            <a:r>
              <a:rPr lang="en-US" altLang="en-US" sz="1600" dirty="0">
                <a:latin typeface="Consolas" panose="020B0609020204030204" pitchFamily="49" charset="0"/>
              </a:rPr>
              <a:t>(int </a:t>
            </a:r>
            <a:r>
              <a:rPr lang="en-US" altLang="en-US" sz="1600" b="1" dirty="0">
                <a:solidFill>
                  <a:srgbClr val="00B0F0"/>
                </a:solidFill>
                <a:latin typeface="Consolas" panose="020B0609020204030204" pitchFamily="49" charset="0"/>
              </a:rPr>
              <a:t>*value</a:t>
            </a:r>
            <a:r>
              <a:rPr lang="en-US" altLang="en-US" sz="1600" dirty="0">
                <a:latin typeface="Consolas" panose="020B0609020204030204" pitchFamily="49" charset="0"/>
              </a:rPr>
              <a:t>, int </a:t>
            </a:r>
            <a:r>
              <a:rPr lang="en-US" altLang="en-US" sz="1600" b="1" dirty="0">
                <a:latin typeface="Consolas" panose="020B0609020204030204" pitchFamily="49" charset="0"/>
              </a:rPr>
              <a:t>expected</a:t>
            </a:r>
            <a:r>
              <a:rPr lang="en-US" altLang="en-US" sz="1600" dirty="0">
                <a:latin typeface="Consolas" panose="020B0609020204030204" pitchFamily="49" charset="0"/>
              </a:rPr>
              <a:t>, int </a:t>
            </a:r>
            <a:r>
              <a:rPr lang="en-US" altLang="en-US" sz="1600" b="1" dirty="0" err="1">
                <a:latin typeface="Consolas" panose="020B0609020204030204" pitchFamily="49" charset="0"/>
              </a:rPr>
              <a:t>new_value</a:t>
            </a:r>
            <a:r>
              <a:rPr lang="en-US" altLang="en-US" sz="1600" dirty="0">
                <a:latin typeface="Consolas" panose="020B0609020204030204" pitchFamily="49" charset="0"/>
              </a:rPr>
              <a:t>)</a:t>
            </a:r>
          </a:p>
          <a:p>
            <a:pPr>
              <a:buFont typeface="Monotype Sorts" pitchFamily="-84" charset="2"/>
              <a:buNone/>
              <a:tabLst>
                <a:tab pos="741363" algn="l"/>
                <a:tab pos="1022350" algn="l"/>
                <a:tab pos="1258888" algn="l"/>
              </a:tabLst>
            </a:pPr>
            <a:r>
              <a:rPr lang="en-US" altLang="en-US" sz="1600" dirty="0">
                <a:latin typeface="Consolas" panose="020B0609020204030204" pitchFamily="49" charset="0"/>
              </a:rPr>
              <a:t>      {                  </a:t>
            </a:r>
          </a:p>
          <a:p>
            <a:pPr>
              <a:buFont typeface="Monotype Sorts" pitchFamily="-84" charset="2"/>
              <a:buNone/>
              <a:tabLst>
                <a:tab pos="741363" algn="l"/>
                <a:tab pos="1022350" algn="l"/>
                <a:tab pos="1258888" algn="l"/>
              </a:tabLst>
            </a:pPr>
            <a:r>
              <a:rPr lang="en-US" altLang="en-US" sz="1600" dirty="0">
                <a:latin typeface="Consolas" panose="020B0609020204030204" pitchFamily="49" charset="0"/>
              </a:rPr>
              <a:t>       int temp = </a:t>
            </a:r>
            <a:r>
              <a:rPr lang="en-US" altLang="en-US" sz="1600" b="1" dirty="0">
                <a:latin typeface="Consolas" panose="020B0609020204030204" pitchFamily="49" charset="0"/>
              </a:rPr>
              <a:t>*value</a:t>
            </a:r>
            <a:r>
              <a:rPr lang="en-US" altLang="en-US" sz="16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sz="1600" dirty="0">
                <a:latin typeface="Consolas" panose="020B0609020204030204" pitchFamily="49" charset="0"/>
              </a:rPr>
              <a:t>        if (</a:t>
            </a:r>
            <a:r>
              <a:rPr lang="en-US" altLang="en-US" sz="1600" b="1" dirty="0">
                <a:solidFill>
                  <a:srgbClr val="00B0F0"/>
                </a:solidFill>
                <a:latin typeface="Consolas" panose="020B0609020204030204" pitchFamily="49" charset="0"/>
              </a:rPr>
              <a:t>*value == expected</a:t>
            </a:r>
            <a:r>
              <a:rPr lang="en-US" altLang="en-US" sz="16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sz="1600" dirty="0">
                <a:latin typeface="Consolas" panose="020B0609020204030204" pitchFamily="49" charset="0"/>
              </a:rPr>
              <a:t>            *value = </a:t>
            </a:r>
            <a:r>
              <a:rPr lang="en-US" altLang="en-US" sz="1600" b="1" dirty="0" err="1">
                <a:latin typeface="Consolas" panose="020B0609020204030204" pitchFamily="49" charset="0"/>
              </a:rPr>
              <a:t>new_value</a:t>
            </a:r>
            <a:r>
              <a:rPr lang="en-US" altLang="en-US" sz="16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sz="1600" dirty="0">
                <a:latin typeface="Consolas" panose="020B0609020204030204" pitchFamily="49" charset="0"/>
              </a:rPr>
              <a:t>         return </a:t>
            </a:r>
            <a:r>
              <a:rPr lang="en-US" altLang="en-US" sz="1600" b="1" dirty="0">
                <a:latin typeface="Consolas" panose="020B0609020204030204" pitchFamily="49" charset="0"/>
              </a:rPr>
              <a:t>temp</a:t>
            </a:r>
            <a:r>
              <a:rPr lang="en-US" altLang="en-US" sz="16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sz="1600" dirty="0">
                <a:latin typeface="Consolas" panose="020B0609020204030204" pitchFamily="49" charset="0"/>
              </a:rPr>
              <a:t>     } </a:t>
            </a:r>
            <a:endParaRPr lang="en-US" altLang="en-US" sz="1600" b="1" dirty="0">
              <a:latin typeface="Consolas" panose="020B0609020204030204" pitchFamily="49" charset="0"/>
            </a:endParaRPr>
          </a:p>
          <a:p>
            <a:pPr marL="0" marR="0" algn="r" rtl="1">
              <a:lnSpc>
                <a:spcPct val="107000"/>
              </a:lnSpc>
              <a:spcBef>
                <a:spcPts val="0"/>
              </a:spcBef>
              <a:spcAft>
                <a:spcPts val="800"/>
              </a:spcAf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خصوصیات</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به صورت اتمی اجرا می‌شود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مقدار اصلی پارامتر ارسالی را برمی‌گرداند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مقدار متغیر را روی مقدار پارامتر جدید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000" dirty="0" err="1">
                <a:effectLst/>
                <a:latin typeface="Times New Roman" panose="02020603050405020304" pitchFamily="18" charset="0"/>
                <a:ea typeface="Times New Roman" panose="02020603050405020304" pitchFamily="18" charset="0"/>
                <a:cs typeface="B Nazanin" panose="00000400000000000000" pitchFamily="2" charset="-78"/>
              </a:rPr>
              <a:t>new_value</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تنظیم می‌کند، اما تنها در صورتی که</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*value == expected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درست باشد. یعنی تبادل تنها تحت این شرط انجام می‌شود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lvl="1"/>
            <a:endParaRPr lang="en-US" altLang="en-US" sz="2000" dirty="0"/>
          </a:p>
        </p:txBody>
      </p:sp>
    </p:spTree>
    <p:extLst>
      <p:ext uri="{BB962C8B-B14F-4D97-AF65-F5344CB8AC3E}">
        <p14:creationId xmlns:p14="http://schemas.microsoft.com/office/powerpoint/2010/main" val="388187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9C8EE89-7295-4479-A234-C35555B2F52A}"/>
              </a:ext>
            </a:extLst>
          </p:cNvPr>
          <p:cNvSpPr>
            <a:spLocks noGrp="1"/>
          </p:cNvSpPr>
          <p:nvPr>
            <p:ph type="title"/>
          </p:nvPr>
        </p:nvSpPr>
        <p:spPr>
          <a:xfrm>
            <a:off x="457200" y="223679"/>
            <a:ext cx="8229600" cy="576263"/>
          </a:xfrm>
        </p:spPr>
        <p:txBody>
          <a:bodyPr/>
          <a:lstStyle/>
          <a:p>
            <a:pPr eaLnBrk="1" hangingPunct="1"/>
            <a:r>
              <a:rPr lang="fa-IR" altLang="en-US" dirty="0">
                <a:cs typeface="B Nazanin" panose="00000400000000000000" pitchFamily="2" charset="-78"/>
              </a:rPr>
              <a:t>اهداف</a:t>
            </a:r>
            <a:endParaRPr lang="en-US" altLang="en-US" dirty="0"/>
          </a:p>
        </p:txBody>
      </p:sp>
      <p:sp>
        <p:nvSpPr>
          <p:cNvPr id="9218" name="Content Placeholder 2">
            <a:extLst>
              <a:ext uri="{FF2B5EF4-FFF2-40B4-BE49-F238E27FC236}">
                <a16:creationId xmlns:a16="http://schemas.microsoft.com/office/drawing/2014/main" id="{D194BB06-2708-484A-A48B-C0104FD92DF4}"/>
              </a:ext>
            </a:extLst>
          </p:cNvPr>
          <p:cNvSpPr>
            <a:spLocks noGrp="1"/>
          </p:cNvSpPr>
          <p:nvPr>
            <p:ph idx="1"/>
          </p:nvPr>
        </p:nvSpPr>
        <p:spPr>
          <a:xfrm>
            <a:off x="323273" y="1144588"/>
            <a:ext cx="8647732" cy="5132644"/>
          </a:xfrm>
        </p:spPr>
        <p:txBody>
          <a:bodyPr/>
          <a:lstStyle/>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 این بخش موارد زیر شرح داده می 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مشکل بخش بحرانی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و نمایش یک وضعیت مسابقه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(Race Condition)</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راه حل های سخت افزاری برای مشکل بخش بحرانی با استفاده از موانع حافظه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(Memory Barriers)</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عملیات مقایسه و تعویض</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(Compare-and-Swap)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و متغیرهای اتمی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(Atomic Variables)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چگونگی استفاده از قفل های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انحصار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متقابل، سمافورها، مانیتورها و متغیرهای شرطی برای حل مشکل بخش بحرانی</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ارزیابی ابزارهایی که مشکل بخش بحرانی را در سناریوهای رقابت کم، متوسط و زیاد حل می کنند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fa-IR" altLang="en-US" sz="3200" dirty="0">
                <a:cs typeface="B Titr" panose="00000700000000000000" pitchFamily="2" charset="-78"/>
              </a:rPr>
              <a:t>راه‌کار با الگوریتم تعویض و جابجایی</a:t>
            </a:r>
            <a:endParaRPr lang="en-US" altLang="en-US" dirty="0"/>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91743" y="1017300"/>
            <a:ext cx="7766050" cy="4333875"/>
          </a:xfrm>
        </p:spPr>
        <p:txBody>
          <a:bodyPr/>
          <a:lstStyle/>
          <a:p>
            <a:pPr marL="342900" marR="0" lvl="0" indent="-342900" algn="r" rtl="1">
              <a:buFont typeface="Wingdings" panose="05000000000000000000" pitchFamily="2" charset="2"/>
              <a:buChar char=""/>
              <a:tabLst>
                <a:tab pos="457200" algn="l"/>
              </a:tabLst>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قفل عدد صحیح اشتراکی</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 lock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که مقدار اولیه آن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۰</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است</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راه‌حل</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endParaRPr>
          </a:p>
          <a:p>
            <a:pPr>
              <a:tabLst>
                <a:tab pos="741363" algn="l"/>
                <a:tab pos="1022350" algn="l"/>
                <a:tab pos="1258888" algn="l"/>
              </a:tabLst>
            </a:pPr>
            <a:r>
              <a:rPr lang="en-US" altLang="en-US"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
        <p:nvSpPr>
          <p:cNvPr id="5" name="TextBox 4">
            <a:extLst>
              <a:ext uri="{FF2B5EF4-FFF2-40B4-BE49-F238E27FC236}">
                <a16:creationId xmlns:a16="http://schemas.microsoft.com/office/drawing/2014/main" id="{C5DDB156-AF93-40C3-9069-42C954D6BDDE}"/>
              </a:ext>
            </a:extLst>
          </p:cNvPr>
          <p:cNvSpPr txBox="1"/>
          <p:nvPr/>
        </p:nvSpPr>
        <p:spPr>
          <a:xfrm>
            <a:off x="4976019" y="2605449"/>
            <a:ext cx="3998481" cy="1938992"/>
          </a:xfrm>
          <a:prstGeom prst="rect">
            <a:avLst/>
          </a:prstGeom>
          <a:noFill/>
        </p:spPr>
        <p:txBody>
          <a:bodyPr wrap="square">
            <a:spAutoFit/>
          </a:bodyPr>
          <a:lstStyle/>
          <a:p>
            <a:pPr>
              <a:buFont typeface="Monotype Sorts" pitchFamily="-84" charset="2"/>
              <a:buNone/>
              <a:tabLst>
                <a:tab pos="741363" algn="l"/>
                <a:tab pos="1022350" algn="l"/>
                <a:tab pos="1258888" algn="l"/>
              </a:tabLst>
            </a:pPr>
            <a:r>
              <a:rPr lang="en-US" altLang="en-US" sz="1400" dirty="0">
                <a:latin typeface="Consolas" panose="020B0609020204030204" pitchFamily="49" charset="0"/>
              </a:rPr>
              <a:t>int </a:t>
            </a:r>
            <a:r>
              <a:rPr lang="en-US" altLang="en-US" sz="1400" b="1" dirty="0" err="1">
                <a:latin typeface="Consolas" panose="020B0609020204030204" pitchFamily="49" charset="0"/>
              </a:rPr>
              <a:t>compare_and_swap</a:t>
            </a:r>
            <a:r>
              <a:rPr lang="en-US" altLang="en-US" sz="1400" dirty="0">
                <a:latin typeface="Consolas" panose="020B0609020204030204" pitchFamily="49" charset="0"/>
              </a:rPr>
              <a:t>(int </a:t>
            </a:r>
            <a:r>
              <a:rPr lang="en-US" altLang="en-US" sz="1400" b="1" dirty="0">
                <a:solidFill>
                  <a:srgbClr val="00B0F0"/>
                </a:solidFill>
                <a:latin typeface="Consolas" panose="020B0609020204030204" pitchFamily="49" charset="0"/>
              </a:rPr>
              <a:t>*value</a:t>
            </a:r>
            <a:r>
              <a:rPr lang="en-US" altLang="en-US" sz="1400" dirty="0">
                <a:latin typeface="Consolas" panose="020B0609020204030204" pitchFamily="49" charset="0"/>
              </a:rPr>
              <a:t>, int </a:t>
            </a:r>
            <a:r>
              <a:rPr lang="en-US" altLang="en-US" sz="1400" b="1" dirty="0">
                <a:latin typeface="Consolas" panose="020B0609020204030204" pitchFamily="49" charset="0"/>
              </a:rPr>
              <a:t>expected</a:t>
            </a:r>
            <a:r>
              <a:rPr lang="en-US" altLang="en-US" sz="1400" dirty="0">
                <a:latin typeface="Consolas" panose="020B0609020204030204" pitchFamily="49" charset="0"/>
              </a:rPr>
              <a:t>, int </a:t>
            </a:r>
            <a:r>
              <a:rPr lang="en-US" altLang="en-US" sz="1400" b="1" dirty="0" err="1">
                <a:latin typeface="Consolas" panose="020B0609020204030204" pitchFamily="49" charset="0"/>
              </a:rPr>
              <a:t>new_value</a:t>
            </a:r>
            <a:r>
              <a:rPr lang="en-US" altLang="en-US" sz="1400" dirty="0">
                <a:latin typeface="Consolas" panose="020B0609020204030204" pitchFamily="49" charset="0"/>
              </a:rPr>
              <a:t>)</a:t>
            </a:r>
          </a:p>
          <a:p>
            <a:pPr>
              <a:buFont typeface="Monotype Sorts" pitchFamily="-84" charset="2"/>
              <a:buNone/>
              <a:tabLst>
                <a:tab pos="741363" algn="l"/>
                <a:tab pos="1022350" algn="l"/>
                <a:tab pos="1258888" algn="l"/>
              </a:tabLst>
            </a:pPr>
            <a:r>
              <a:rPr lang="en-US" altLang="en-US" sz="1400" dirty="0">
                <a:latin typeface="Consolas" panose="020B0609020204030204" pitchFamily="49" charset="0"/>
              </a:rPr>
              <a:t>      {                  </a:t>
            </a:r>
          </a:p>
          <a:p>
            <a:pPr>
              <a:buFont typeface="Monotype Sorts" pitchFamily="-84" charset="2"/>
              <a:buNone/>
              <a:tabLst>
                <a:tab pos="741363" algn="l"/>
                <a:tab pos="1022350" algn="l"/>
                <a:tab pos="1258888" algn="l"/>
              </a:tabLst>
            </a:pPr>
            <a:r>
              <a:rPr lang="en-US" altLang="en-US" sz="1400" dirty="0">
                <a:latin typeface="Consolas" panose="020B0609020204030204" pitchFamily="49" charset="0"/>
              </a:rPr>
              <a:t>   </a:t>
            </a:r>
            <a:r>
              <a:rPr lang="en-US" altLang="en-US" dirty="0">
                <a:latin typeface="Consolas" panose="020B0609020204030204" pitchFamily="49" charset="0"/>
              </a:rPr>
              <a:t>    </a:t>
            </a:r>
            <a:r>
              <a:rPr lang="en-US" altLang="en-US" sz="1400" dirty="0">
                <a:latin typeface="Consolas" panose="020B0609020204030204" pitchFamily="49" charset="0"/>
              </a:rPr>
              <a:t>int temp = </a:t>
            </a:r>
            <a:r>
              <a:rPr lang="en-US" altLang="en-US" sz="1400" b="1" dirty="0">
                <a:latin typeface="Consolas" panose="020B0609020204030204" pitchFamily="49" charset="0"/>
              </a:rPr>
              <a:t>*value</a:t>
            </a:r>
            <a:r>
              <a:rPr lang="en-US" altLang="en-US" sz="14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sz="1400" dirty="0">
                <a:latin typeface="Consolas" panose="020B0609020204030204" pitchFamily="49" charset="0"/>
              </a:rPr>
              <a:t>        if (</a:t>
            </a:r>
            <a:r>
              <a:rPr lang="en-US" altLang="en-US" sz="1400" b="1" dirty="0">
                <a:solidFill>
                  <a:srgbClr val="00B0F0"/>
                </a:solidFill>
                <a:latin typeface="Consolas" panose="020B0609020204030204" pitchFamily="49" charset="0"/>
              </a:rPr>
              <a:t>*value == expected</a:t>
            </a:r>
            <a:r>
              <a:rPr lang="en-US" altLang="en-US" sz="14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sz="1400" dirty="0">
                <a:latin typeface="Consolas" panose="020B0609020204030204" pitchFamily="49" charset="0"/>
              </a:rPr>
              <a:t>            *value = </a:t>
            </a:r>
            <a:r>
              <a:rPr lang="en-US" altLang="en-US" sz="1400" b="1" dirty="0" err="1">
                <a:latin typeface="Consolas" panose="020B0609020204030204" pitchFamily="49" charset="0"/>
              </a:rPr>
              <a:t>new_value</a:t>
            </a:r>
            <a:r>
              <a:rPr lang="en-US" altLang="en-US" sz="14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sz="1400" dirty="0">
                <a:latin typeface="Consolas" panose="020B0609020204030204" pitchFamily="49" charset="0"/>
              </a:rPr>
              <a:t>         return </a:t>
            </a:r>
            <a:r>
              <a:rPr lang="en-US" altLang="en-US" sz="1400" b="1" dirty="0">
                <a:latin typeface="Consolas" panose="020B0609020204030204" pitchFamily="49" charset="0"/>
              </a:rPr>
              <a:t>temp</a:t>
            </a:r>
            <a:r>
              <a:rPr lang="en-US" altLang="en-US" sz="1400" dirty="0">
                <a:latin typeface="Consolas" panose="020B0609020204030204" pitchFamily="49" charset="0"/>
              </a:rPr>
              <a:t>; </a:t>
            </a:r>
          </a:p>
          <a:p>
            <a:pPr>
              <a:buFont typeface="Monotype Sorts" pitchFamily="-84" charset="2"/>
              <a:buNone/>
              <a:tabLst>
                <a:tab pos="741363" algn="l"/>
                <a:tab pos="1022350" algn="l"/>
                <a:tab pos="1258888" algn="l"/>
              </a:tabLst>
            </a:pPr>
            <a:r>
              <a:rPr lang="en-US" altLang="en-US" dirty="0">
                <a:latin typeface="Consolas" panose="020B0609020204030204" pitchFamily="49" charset="0"/>
              </a:rPr>
              <a:t>     } </a:t>
            </a:r>
            <a:endParaRPr lang="en-US" altLang="en-US" sz="1400" b="1" dirty="0">
              <a:latin typeface="Consolas" panose="020B0609020204030204" pitchFamily="49" charset="0"/>
            </a:endParaRPr>
          </a:p>
        </p:txBody>
      </p:sp>
      <p:sp>
        <p:nvSpPr>
          <p:cNvPr id="7" name="TextBox 6">
            <a:extLst>
              <a:ext uri="{FF2B5EF4-FFF2-40B4-BE49-F238E27FC236}">
                <a16:creationId xmlns:a16="http://schemas.microsoft.com/office/drawing/2014/main" id="{45B3289B-D3D3-43E0-85C3-983F9EDF697C}"/>
              </a:ext>
            </a:extLst>
          </p:cNvPr>
          <p:cNvSpPr txBox="1"/>
          <p:nvPr/>
        </p:nvSpPr>
        <p:spPr>
          <a:xfrm>
            <a:off x="397164" y="2433816"/>
            <a:ext cx="4876800" cy="2246769"/>
          </a:xfrm>
          <a:prstGeom prst="rect">
            <a:avLst/>
          </a:prstGeom>
          <a:noFill/>
        </p:spPr>
        <p:txBody>
          <a:bodyPr wrap="square">
            <a:spAutoFit/>
          </a:bodyPr>
          <a:lstStyle/>
          <a:p>
            <a:pPr>
              <a:buFont typeface="Monotype Sorts" pitchFamily="-84" charset="2"/>
              <a:buNone/>
              <a:tabLst>
                <a:tab pos="741363" algn="l"/>
                <a:tab pos="1022350" algn="l"/>
                <a:tab pos="1258888" algn="l"/>
              </a:tabLst>
            </a:pPr>
            <a:r>
              <a:rPr lang="en-US" altLang="en-US" sz="1400" b="1" dirty="0">
                <a:latin typeface="Consolas" panose="020B0609020204030204" pitchFamily="49" charset="0"/>
              </a:rPr>
              <a:t>while I(true){</a:t>
            </a:r>
            <a:br>
              <a:rPr lang="en-US" altLang="en-US" sz="1400" b="1" dirty="0">
                <a:latin typeface="Consolas" panose="020B0609020204030204" pitchFamily="49" charset="0"/>
              </a:rPr>
            </a:br>
            <a:r>
              <a:rPr lang="en-US" altLang="en-US" sz="1400" b="1" dirty="0">
                <a:latin typeface="Consolas" panose="020B0609020204030204" pitchFamily="49" charset="0"/>
              </a:rPr>
              <a:t> while (</a:t>
            </a:r>
            <a:r>
              <a:rPr lang="en-US" altLang="en-US" sz="1400" b="1" dirty="0" err="1">
                <a:solidFill>
                  <a:srgbClr val="00B0F0"/>
                </a:solidFill>
                <a:latin typeface="Consolas" panose="020B0609020204030204" pitchFamily="49" charset="0"/>
              </a:rPr>
              <a:t>compare_and_swap</a:t>
            </a:r>
            <a:r>
              <a:rPr lang="en-US" altLang="en-US" sz="1400" b="1" dirty="0">
                <a:latin typeface="Consolas" panose="020B0609020204030204" pitchFamily="49" charset="0"/>
              </a:rPr>
              <a:t>(</a:t>
            </a:r>
            <a:r>
              <a:rPr lang="en-US" altLang="en-US" sz="1400" b="1" dirty="0">
                <a:solidFill>
                  <a:srgbClr val="00B0F0"/>
                </a:solidFill>
                <a:latin typeface="Consolas" panose="020B0609020204030204" pitchFamily="49" charset="0"/>
              </a:rPr>
              <a:t>&amp;lock</a:t>
            </a:r>
            <a:r>
              <a:rPr lang="en-US" altLang="en-US" sz="1400" b="1" dirty="0">
                <a:latin typeface="Consolas" panose="020B0609020204030204" pitchFamily="49" charset="0"/>
              </a:rPr>
              <a:t>, 0, 1) != 0) </a:t>
            </a:r>
          </a:p>
          <a:p>
            <a:pPr>
              <a:buFont typeface="Monotype Sorts" pitchFamily="-84" charset="2"/>
              <a:buNone/>
              <a:tabLst>
                <a:tab pos="741363" algn="l"/>
                <a:tab pos="1022350" algn="l"/>
                <a:tab pos="1258888" algn="l"/>
              </a:tabLst>
            </a:pPr>
            <a:r>
              <a:rPr lang="en-US" altLang="en-US" sz="1400" b="1" dirty="0">
                <a:latin typeface="Consolas" panose="020B0609020204030204" pitchFamily="49" charset="0"/>
              </a:rPr>
              <a:t>            	; /* do nothing */ </a:t>
            </a:r>
            <a:br>
              <a:rPr lang="en-US" altLang="en-US" sz="1400" b="1" dirty="0">
                <a:latin typeface="Consolas" panose="020B0609020204030204" pitchFamily="49" charset="0"/>
              </a:rPr>
            </a:br>
            <a:endParaRPr lang="en-US" altLang="en-US" sz="1400" b="1" dirty="0">
              <a:latin typeface="Consolas" panose="020B0609020204030204" pitchFamily="49" charset="0"/>
            </a:endParaRPr>
          </a:p>
          <a:p>
            <a:pPr>
              <a:buFont typeface="Monotype Sorts" pitchFamily="-84" charset="2"/>
              <a:buNone/>
              <a:tabLst>
                <a:tab pos="741363" algn="l"/>
                <a:tab pos="1022350" algn="l"/>
                <a:tab pos="1258888" algn="l"/>
              </a:tabLst>
            </a:pPr>
            <a:r>
              <a:rPr lang="en-US" altLang="en-US" sz="1400" b="1" dirty="0">
                <a:latin typeface="Consolas" panose="020B0609020204030204" pitchFamily="49" charset="0"/>
              </a:rPr>
              <a:t>       		/* critical section */ </a:t>
            </a:r>
            <a:br>
              <a:rPr lang="en-US" altLang="en-US" sz="1400" b="1" dirty="0">
                <a:latin typeface="Consolas" panose="020B0609020204030204" pitchFamily="49" charset="0"/>
              </a:rPr>
            </a:br>
            <a:endParaRPr lang="en-US" altLang="en-US" sz="1400" b="1" dirty="0">
              <a:latin typeface="Consolas" panose="020B0609020204030204" pitchFamily="49" charset="0"/>
            </a:endParaRPr>
          </a:p>
          <a:p>
            <a:pPr>
              <a:buFont typeface="Monotype Sorts" pitchFamily="-84" charset="2"/>
              <a:buNone/>
              <a:tabLst>
                <a:tab pos="741363" algn="l"/>
                <a:tab pos="1022350" algn="l"/>
                <a:tab pos="1258888" algn="l"/>
              </a:tabLst>
            </a:pPr>
            <a:r>
              <a:rPr lang="en-US" altLang="en-US" sz="1400" b="1" dirty="0">
                <a:latin typeface="Consolas" panose="020B0609020204030204" pitchFamily="49" charset="0"/>
              </a:rPr>
              <a:t>       		lock = 0; </a:t>
            </a:r>
            <a:br>
              <a:rPr lang="en-US" altLang="en-US" sz="1400" b="1" dirty="0">
                <a:latin typeface="Consolas" panose="020B0609020204030204" pitchFamily="49" charset="0"/>
              </a:rPr>
            </a:br>
            <a:endParaRPr lang="en-US" altLang="en-US" sz="1400" b="1" dirty="0">
              <a:latin typeface="Consolas" panose="020B0609020204030204" pitchFamily="49" charset="0"/>
            </a:endParaRPr>
          </a:p>
          <a:p>
            <a:pPr>
              <a:buFont typeface="Monotype Sorts" pitchFamily="-84" charset="2"/>
              <a:buNone/>
              <a:tabLst>
                <a:tab pos="741363" algn="l"/>
                <a:tab pos="1022350" algn="l"/>
                <a:tab pos="1258888" algn="l"/>
              </a:tabLst>
            </a:pPr>
            <a:r>
              <a:rPr lang="en-US" altLang="en-US" sz="1400" b="1" dirty="0">
                <a:latin typeface="Consolas" panose="020B0609020204030204" pitchFamily="49" charset="0"/>
              </a:rPr>
              <a:t>          /* remainder section */ </a:t>
            </a:r>
          </a:p>
          <a:p>
            <a:pPr>
              <a:buFont typeface="Monotype Sorts" pitchFamily="-84" charset="2"/>
              <a:buNone/>
              <a:tabLst>
                <a:tab pos="741363" algn="l"/>
                <a:tab pos="1022350" algn="l"/>
                <a:tab pos="1258888" algn="l"/>
              </a:tabLst>
            </a:pPr>
            <a:r>
              <a:rPr lang="en-US" altLang="en-US" sz="1400" b="1" dirty="0">
                <a:latin typeface="Consolas" panose="020B0609020204030204" pitchFamily="49" charset="0"/>
              </a:rPr>
              <a:t>      } </a:t>
            </a:r>
            <a:endParaRPr lang="en-US" sz="1400" dirty="0">
              <a:latin typeface="Consolas" panose="020B0609020204030204" pitchFamily="49" charset="0"/>
            </a:endParaRPr>
          </a:p>
        </p:txBody>
      </p:sp>
      <p:cxnSp>
        <p:nvCxnSpPr>
          <p:cNvPr id="6" name="Straight Connector 5">
            <a:extLst>
              <a:ext uri="{FF2B5EF4-FFF2-40B4-BE49-F238E27FC236}">
                <a16:creationId xmlns:a16="http://schemas.microsoft.com/office/drawing/2014/main" id="{FB782772-3B98-4C6C-9346-D2E1708A72A3}"/>
              </a:ext>
            </a:extLst>
          </p:cNvPr>
          <p:cNvCxnSpPr/>
          <p:nvPr/>
        </p:nvCxnSpPr>
        <p:spPr bwMode="auto">
          <a:xfrm>
            <a:off x="4827714" y="2433816"/>
            <a:ext cx="0" cy="257229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fa-IR" altLang="en-US" sz="2800" dirty="0">
                <a:cs typeface="B Titr" panose="00000700000000000000" pitchFamily="2" charset="-78"/>
              </a:rPr>
              <a:t>انتظار محدود با الگوریتم تعویض و جابجایی</a:t>
            </a:r>
            <a:endParaRPr lang="en-US" altLang="en-US" sz="2800" dirty="0"/>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594303" y="1348509"/>
            <a:ext cx="5187661" cy="5133351"/>
          </a:xfrm>
        </p:spPr>
        <p:txBody>
          <a:bodyPr/>
          <a:lstStyle/>
          <a:p>
            <a:pPr marL="0" indent="0">
              <a:buFont typeface="Monotype Sorts" pitchFamily="-84" charset="2"/>
              <a:buNone/>
            </a:pPr>
            <a:r>
              <a:rPr lang="en-US" altLang="en-US" sz="1600" dirty="0">
                <a:latin typeface="Consolas" panose="020B0609020204030204" pitchFamily="49" charset="0"/>
              </a:rPr>
              <a:t>while (true) {</a:t>
            </a:r>
            <a:br>
              <a:rPr lang="en-US" altLang="en-US" sz="1600" dirty="0">
                <a:latin typeface="Consolas" panose="020B0609020204030204" pitchFamily="49" charset="0"/>
              </a:rPr>
            </a:br>
            <a:r>
              <a:rPr lang="en-US" altLang="en-US" sz="1600" dirty="0">
                <a:latin typeface="Consolas" panose="020B0609020204030204" pitchFamily="49" charset="0"/>
              </a:rPr>
              <a:t>   waiting[</a:t>
            </a:r>
            <a:r>
              <a:rPr lang="en-US" altLang="en-US" sz="1600" dirty="0" err="1">
                <a:latin typeface="Consolas" panose="020B0609020204030204" pitchFamily="49" charset="0"/>
              </a:rPr>
              <a:t>i</a:t>
            </a:r>
            <a:r>
              <a:rPr lang="en-US" altLang="en-US" sz="1600" dirty="0">
                <a:latin typeface="Consolas" panose="020B0609020204030204" pitchFamily="49" charset="0"/>
              </a:rPr>
              <a:t>] = true;</a:t>
            </a:r>
            <a:br>
              <a:rPr lang="en-US" altLang="en-US" sz="1600" dirty="0">
                <a:latin typeface="Consolas" panose="020B0609020204030204" pitchFamily="49" charset="0"/>
              </a:rPr>
            </a:br>
            <a:r>
              <a:rPr lang="en-US" altLang="en-US" sz="1600" dirty="0">
                <a:latin typeface="Consolas" panose="020B0609020204030204" pitchFamily="49" charset="0"/>
              </a:rPr>
              <a:t>   key = 1;</a:t>
            </a:r>
            <a:br>
              <a:rPr lang="en-US" altLang="en-US" sz="1600" dirty="0">
                <a:latin typeface="Consolas" panose="020B0609020204030204" pitchFamily="49" charset="0"/>
              </a:rPr>
            </a:br>
            <a:r>
              <a:rPr lang="en-US" altLang="en-US" sz="1600" dirty="0">
                <a:latin typeface="Consolas" panose="020B0609020204030204" pitchFamily="49" charset="0"/>
              </a:rPr>
              <a:t>   </a:t>
            </a:r>
            <a:r>
              <a:rPr lang="en-US" altLang="en-US" sz="1600" b="1" dirty="0">
                <a:solidFill>
                  <a:srgbClr val="00B0F0"/>
                </a:solidFill>
                <a:latin typeface="Consolas" panose="020B0609020204030204" pitchFamily="49" charset="0"/>
              </a:rPr>
              <a:t>while</a:t>
            </a:r>
            <a:r>
              <a:rPr lang="en-US" altLang="en-US" sz="1600" dirty="0">
                <a:latin typeface="Consolas" panose="020B0609020204030204" pitchFamily="49" charset="0"/>
              </a:rPr>
              <a:t> (</a:t>
            </a:r>
            <a:r>
              <a:rPr lang="en-US" altLang="en-US" sz="1600" b="1" dirty="0">
                <a:latin typeface="Consolas" panose="020B0609020204030204" pitchFamily="49" charset="0"/>
              </a:rPr>
              <a:t>waiting</a:t>
            </a:r>
            <a:r>
              <a:rPr lang="en-US" altLang="en-US" sz="1600" dirty="0">
                <a:latin typeface="Consolas" panose="020B0609020204030204" pitchFamily="49" charset="0"/>
              </a:rPr>
              <a:t>[</a:t>
            </a:r>
            <a:r>
              <a:rPr lang="en-US" altLang="en-US" sz="1600" dirty="0" err="1">
                <a:latin typeface="Consolas" panose="020B0609020204030204" pitchFamily="49" charset="0"/>
              </a:rPr>
              <a:t>i</a:t>
            </a:r>
            <a:r>
              <a:rPr lang="en-US" altLang="en-US" sz="1600" dirty="0">
                <a:latin typeface="Consolas" panose="020B0609020204030204" pitchFamily="49" charset="0"/>
              </a:rPr>
              <a:t>] &amp;&amp; key == 1) </a:t>
            </a:r>
          </a:p>
          <a:p>
            <a:pPr marL="0" indent="0">
              <a:buFont typeface="Monotype Sorts" pitchFamily="-84" charset="2"/>
              <a:buNone/>
            </a:pPr>
            <a:r>
              <a:rPr lang="en-US" altLang="en-US" sz="1600" dirty="0">
                <a:latin typeface="Consolas" panose="020B0609020204030204" pitchFamily="49" charset="0"/>
              </a:rPr>
              <a:t>      key = </a:t>
            </a:r>
            <a:r>
              <a:rPr lang="en-US" altLang="en-US" sz="1600" b="1" dirty="0" err="1">
                <a:solidFill>
                  <a:srgbClr val="00B0F0"/>
                </a:solidFill>
                <a:latin typeface="Consolas" panose="020B0609020204030204" pitchFamily="49" charset="0"/>
              </a:rPr>
              <a:t>compare_and_swap</a:t>
            </a:r>
            <a:r>
              <a:rPr lang="en-US" altLang="en-US" sz="1600" dirty="0">
                <a:latin typeface="Consolas" panose="020B0609020204030204" pitchFamily="49" charset="0"/>
              </a:rPr>
              <a:t>(&amp;lock,0,1); </a:t>
            </a:r>
          </a:p>
          <a:p>
            <a:pPr marL="0" indent="0">
              <a:buFont typeface="Monotype Sorts" pitchFamily="-84" charset="2"/>
              <a:buNone/>
            </a:pPr>
            <a:r>
              <a:rPr lang="en-US" altLang="en-US" sz="1600" dirty="0">
                <a:latin typeface="Consolas" panose="020B0609020204030204" pitchFamily="49" charset="0"/>
              </a:rPr>
              <a:t>   waiting[</a:t>
            </a:r>
            <a:r>
              <a:rPr lang="en-US" altLang="en-US" sz="1600" dirty="0" err="1">
                <a:latin typeface="Consolas" panose="020B0609020204030204" pitchFamily="49" charset="0"/>
              </a:rPr>
              <a:t>i</a:t>
            </a:r>
            <a:r>
              <a:rPr lang="en-US" altLang="en-US" sz="1600" dirty="0">
                <a:latin typeface="Consolas" panose="020B0609020204030204" pitchFamily="49" charset="0"/>
              </a:rPr>
              <a:t>] = false; </a:t>
            </a:r>
          </a:p>
          <a:p>
            <a:pPr marL="0" indent="0">
              <a:buFont typeface="Monotype Sorts" pitchFamily="-84" charset="2"/>
              <a:buNone/>
            </a:pPr>
            <a:r>
              <a:rPr lang="en-US" altLang="en-US" sz="1600" dirty="0">
                <a:latin typeface="Consolas" panose="020B0609020204030204" pitchFamily="49" charset="0"/>
              </a:rPr>
              <a:t>   /* critical section */ </a:t>
            </a:r>
          </a:p>
          <a:p>
            <a:pPr marL="0" indent="0">
              <a:buFont typeface="Monotype Sorts" pitchFamily="-84" charset="2"/>
              <a:buNone/>
            </a:pPr>
            <a:r>
              <a:rPr lang="en-US" altLang="en-US" sz="1600" dirty="0">
                <a:latin typeface="Consolas" panose="020B0609020204030204" pitchFamily="49" charset="0"/>
              </a:rPr>
              <a:t>   j = (</a:t>
            </a:r>
            <a:r>
              <a:rPr lang="en-US" altLang="en-US" sz="1600" dirty="0" err="1">
                <a:latin typeface="Consolas" panose="020B0609020204030204" pitchFamily="49" charset="0"/>
              </a:rPr>
              <a:t>i</a:t>
            </a:r>
            <a:r>
              <a:rPr lang="en-US" altLang="en-US" sz="1600" dirty="0">
                <a:latin typeface="Consolas" panose="020B0609020204030204" pitchFamily="49" charset="0"/>
              </a:rPr>
              <a:t> + 1) % n; </a:t>
            </a:r>
          </a:p>
          <a:p>
            <a:pPr marL="0" indent="0">
              <a:buFont typeface="Monotype Sorts" pitchFamily="-84" charset="2"/>
              <a:buNone/>
            </a:pPr>
            <a:r>
              <a:rPr lang="en-US" altLang="en-US" sz="1600" dirty="0">
                <a:latin typeface="Consolas" panose="020B0609020204030204" pitchFamily="49" charset="0"/>
              </a:rPr>
              <a:t>   </a:t>
            </a:r>
            <a:r>
              <a:rPr lang="en-US" altLang="en-US" sz="1600" b="1" dirty="0">
                <a:solidFill>
                  <a:srgbClr val="00B0F0"/>
                </a:solidFill>
                <a:latin typeface="Consolas" panose="020B0609020204030204" pitchFamily="49" charset="0"/>
              </a:rPr>
              <a:t>while</a:t>
            </a:r>
            <a:r>
              <a:rPr lang="en-US" altLang="en-US" sz="1600" dirty="0">
                <a:latin typeface="Consolas" panose="020B0609020204030204" pitchFamily="49" charset="0"/>
              </a:rPr>
              <a:t> ((j != </a:t>
            </a:r>
            <a:r>
              <a:rPr lang="en-US" altLang="en-US" sz="1600" dirty="0" err="1">
                <a:latin typeface="Consolas" panose="020B0609020204030204" pitchFamily="49" charset="0"/>
              </a:rPr>
              <a:t>i</a:t>
            </a:r>
            <a:r>
              <a:rPr lang="en-US" altLang="en-US" sz="1600" dirty="0">
                <a:latin typeface="Consolas" panose="020B0609020204030204" pitchFamily="49" charset="0"/>
              </a:rPr>
              <a:t>) &amp;&amp; !</a:t>
            </a:r>
            <a:r>
              <a:rPr lang="en-US" altLang="en-US" sz="1600" b="1" dirty="0">
                <a:solidFill>
                  <a:srgbClr val="00B0F0"/>
                </a:solidFill>
                <a:latin typeface="Consolas" panose="020B0609020204030204" pitchFamily="49" charset="0"/>
              </a:rPr>
              <a:t>waiting</a:t>
            </a:r>
            <a:r>
              <a:rPr lang="en-US" altLang="en-US" sz="1600" dirty="0">
                <a:latin typeface="Consolas" panose="020B0609020204030204" pitchFamily="49" charset="0"/>
              </a:rPr>
              <a:t>[j]) </a:t>
            </a:r>
          </a:p>
          <a:p>
            <a:pPr marL="0" indent="0">
              <a:buFont typeface="Monotype Sorts" pitchFamily="-84" charset="2"/>
              <a:buNone/>
            </a:pPr>
            <a:r>
              <a:rPr lang="en-US" altLang="en-US" sz="1600" dirty="0">
                <a:latin typeface="Consolas" panose="020B0609020204030204" pitchFamily="49" charset="0"/>
              </a:rPr>
              <a:t>      j = (j + 1) % n; </a:t>
            </a:r>
          </a:p>
          <a:p>
            <a:pPr marL="0" indent="0">
              <a:buFont typeface="Monotype Sorts" pitchFamily="-84" charset="2"/>
              <a:buNone/>
            </a:pPr>
            <a:r>
              <a:rPr lang="en-US" altLang="en-US" sz="1600" dirty="0">
                <a:latin typeface="Consolas" panose="020B0609020204030204" pitchFamily="49" charset="0"/>
              </a:rPr>
              <a:t>   </a:t>
            </a:r>
            <a:r>
              <a:rPr lang="en-US" altLang="en-US" sz="1600" b="1" dirty="0">
                <a:latin typeface="Consolas" panose="020B0609020204030204" pitchFamily="49" charset="0"/>
              </a:rPr>
              <a:t>if</a:t>
            </a:r>
            <a:r>
              <a:rPr lang="en-US" altLang="en-US" sz="1600" dirty="0">
                <a:latin typeface="Consolas" panose="020B0609020204030204" pitchFamily="49" charset="0"/>
              </a:rPr>
              <a:t> (j == </a:t>
            </a:r>
            <a:r>
              <a:rPr lang="en-US" altLang="en-US" sz="1600" dirty="0" err="1">
                <a:latin typeface="Consolas" panose="020B0609020204030204" pitchFamily="49" charset="0"/>
              </a:rPr>
              <a:t>i</a:t>
            </a:r>
            <a:r>
              <a:rPr lang="en-US" altLang="en-US" sz="1600" dirty="0">
                <a:latin typeface="Consolas" panose="020B0609020204030204" pitchFamily="49" charset="0"/>
              </a:rPr>
              <a:t>) </a:t>
            </a:r>
          </a:p>
          <a:p>
            <a:pPr marL="0" indent="0">
              <a:buFont typeface="Monotype Sorts" pitchFamily="-84" charset="2"/>
              <a:buNone/>
            </a:pPr>
            <a:r>
              <a:rPr lang="en-US" altLang="en-US" sz="1600" dirty="0">
                <a:latin typeface="Consolas" panose="020B0609020204030204" pitchFamily="49" charset="0"/>
              </a:rPr>
              <a:t>      lock = 0; </a:t>
            </a:r>
          </a:p>
          <a:p>
            <a:pPr marL="0" indent="0">
              <a:buFont typeface="Monotype Sorts" pitchFamily="-84" charset="2"/>
              <a:buNone/>
            </a:pPr>
            <a:r>
              <a:rPr lang="en-US" altLang="en-US" sz="1600" dirty="0">
                <a:latin typeface="Consolas" panose="020B0609020204030204" pitchFamily="49" charset="0"/>
              </a:rPr>
              <a:t>   else </a:t>
            </a:r>
          </a:p>
          <a:p>
            <a:pPr marL="0" indent="0">
              <a:buFont typeface="Monotype Sorts" pitchFamily="-84" charset="2"/>
              <a:buNone/>
            </a:pPr>
            <a:r>
              <a:rPr lang="en-US" altLang="en-US" sz="1600" dirty="0">
                <a:latin typeface="Consolas" panose="020B0609020204030204" pitchFamily="49" charset="0"/>
              </a:rPr>
              <a:t>      waiting[j] = false; </a:t>
            </a:r>
          </a:p>
          <a:p>
            <a:pPr marL="0" indent="0">
              <a:buFont typeface="Monotype Sorts" pitchFamily="-84" charset="2"/>
              <a:buNone/>
            </a:pPr>
            <a:r>
              <a:rPr lang="en-US" altLang="en-US" sz="1600" dirty="0">
                <a:latin typeface="Consolas" panose="020B0609020204030204" pitchFamily="49" charset="0"/>
              </a:rPr>
              <a:t>   /* remainder section */ </a:t>
            </a:r>
          </a:p>
          <a:p>
            <a:pPr marL="0" indent="0">
              <a:buFont typeface="Monotype Sorts" pitchFamily="-84" charset="2"/>
              <a:buNone/>
            </a:pPr>
            <a:r>
              <a:rPr lang="en-US" altLang="en-US" sz="1600" dirty="0">
                <a:latin typeface="Consolas" panose="020B0609020204030204" pitchFamily="49" charset="0"/>
              </a:rPr>
              <a:t>}</a:t>
            </a:r>
          </a:p>
        </p:txBody>
      </p:sp>
      <p:sp>
        <p:nvSpPr>
          <p:cNvPr id="5" name="TextBox 4">
            <a:extLst>
              <a:ext uri="{FF2B5EF4-FFF2-40B4-BE49-F238E27FC236}">
                <a16:creationId xmlns:a16="http://schemas.microsoft.com/office/drawing/2014/main" id="{EDDF527A-CC1F-42FD-A173-9C90C2EAA1D9}"/>
              </a:ext>
            </a:extLst>
          </p:cNvPr>
          <p:cNvSpPr txBox="1"/>
          <p:nvPr/>
        </p:nvSpPr>
        <p:spPr>
          <a:xfrm>
            <a:off x="443346" y="877699"/>
            <a:ext cx="8497454" cy="369332"/>
          </a:xfrm>
          <a:prstGeom prst="rect">
            <a:avLst/>
          </a:prstGeom>
          <a:noFill/>
        </p:spPr>
        <p:txBody>
          <a:bodyPr wrap="square">
            <a:spAutoFit/>
          </a:bodyPr>
          <a:lstStyle/>
          <a:p>
            <a:r>
              <a:rPr lang="en-US" dirty="0" err="1"/>
              <a:t>boolean</a:t>
            </a:r>
            <a:r>
              <a:rPr lang="en-US" dirty="0"/>
              <a:t> </a:t>
            </a:r>
            <a:r>
              <a:rPr lang="en-US" b="1" dirty="0">
                <a:solidFill>
                  <a:srgbClr val="00B0F0"/>
                </a:solidFill>
              </a:rPr>
              <a:t>waiting[n]</a:t>
            </a:r>
            <a:r>
              <a:rPr lang="en-US" b="1" dirty="0"/>
              <a:t>=false</a:t>
            </a:r>
            <a:r>
              <a:rPr lang="en-US" dirty="0"/>
              <a:t>; int </a:t>
            </a:r>
            <a:r>
              <a:rPr lang="en-US" b="1" dirty="0">
                <a:solidFill>
                  <a:srgbClr val="00B0F0"/>
                </a:solidFill>
              </a:rPr>
              <a:t>lock</a:t>
            </a:r>
            <a:r>
              <a:rPr lang="en-US" b="1" dirty="0"/>
              <a:t>=0</a:t>
            </a:r>
            <a:r>
              <a:rPr lang="en-US"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3F9BB-83C7-46B0-87EE-1634BF76D926}"/>
              </a:ext>
            </a:extLst>
          </p:cNvPr>
          <p:cNvSpPr>
            <a:spLocks noGrp="1"/>
          </p:cNvSpPr>
          <p:nvPr>
            <p:ph type="title"/>
          </p:nvPr>
        </p:nvSpPr>
        <p:spPr/>
        <p:txBody>
          <a:bodyPr/>
          <a:lstStyle/>
          <a:p>
            <a:r>
              <a:rPr lang="fa-IR" altLang="en-US" sz="3200" dirty="0">
                <a:cs typeface="B Titr" panose="00000700000000000000" pitchFamily="2" charset="-78"/>
              </a:rPr>
              <a:t>انتظار محدود با الگوریتم تعویض و جابجایی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id="{834742B2-8288-4D59-993F-6148E5584CD9}"/>
              </a:ext>
            </a:extLst>
          </p:cNvPr>
          <p:cNvSpPr>
            <a:spLocks noGrp="1"/>
          </p:cNvSpPr>
          <p:nvPr>
            <p:ph idx="1"/>
          </p:nvPr>
        </p:nvSpPr>
        <p:spPr>
          <a:xfrm>
            <a:off x="282576" y="900979"/>
            <a:ext cx="8578848" cy="5573712"/>
          </a:xfrm>
        </p:spPr>
        <p:txBody>
          <a:bodyPr/>
          <a:lstStyle/>
          <a:p>
            <a:pPr marL="0" marR="0" algn="r" rtl="1">
              <a:spcBef>
                <a:spcPts val="0"/>
              </a:spcBef>
              <a:spcAft>
                <a:spcPts val="1500"/>
              </a:spcAft>
            </a:pPr>
            <a:r>
              <a:rPr lang="ar-SA" sz="2000" dirty="0">
                <a:solidFill>
                  <a:srgbClr val="1F1F1F"/>
                </a:solidFill>
                <a:effectLst/>
                <a:latin typeface="Google Sans"/>
                <a:ea typeface="Times New Roman" panose="02020603050405020304" pitchFamily="18" charset="0"/>
                <a:cs typeface="B Nazanin" panose="00000400000000000000" pitchFamily="2" charset="-78"/>
              </a:rPr>
              <a:t>برای اثبات اینکه الزام </a:t>
            </a:r>
            <a:r>
              <a:rPr lang="fa-IR" sz="2000" dirty="0">
                <a:solidFill>
                  <a:srgbClr val="1F1F1F"/>
                </a:solidFill>
                <a:latin typeface="Google Sans"/>
                <a:ea typeface="Times New Roman" panose="02020603050405020304" pitchFamily="18" charset="0"/>
                <a:cs typeface="B Nazanin" panose="00000400000000000000" pitchFamily="2" charset="-78"/>
              </a:rPr>
              <a:t>انحصار</a:t>
            </a:r>
            <a:r>
              <a:rPr lang="ar-SA" sz="2000" dirty="0">
                <a:solidFill>
                  <a:srgbClr val="1F1F1F"/>
                </a:solidFill>
                <a:effectLst/>
                <a:latin typeface="Google Sans"/>
                <a:ea typeface="Times New Roman" panose="02020603050405020304" pitchFamily="18" charset="0"/>
                <a:cs typeface="B Nazanin" panose="00000400000000000000" pitchFamily="2" charset="-78"/>
              </a:rPr>
              <a:t> متقابل برآورده شده است، توجه می کنیم که فرآیند </a:t>
            </a:r>
            <a:r>
              <a:rPr lang="en-US" sz="2000" dirty="0">
                <a:solidFill>
                  <a:srgbClr val="1F1F1F"/>
                </a:solidFill>
                <a:effectLst/>
                <a:latin typeface="Google Sans"/>
                <a:ea typeface="Times New Roman" panose="02020603050405020304" pitchFamily="18" charset="0"/>
                <a:cs typeface="B Nazanin" panose="00000400000000000000" pitchFamily="2" charset="-78"/>
              </a:rPr>
              <a:t>Pi</a:t>
            </a:r>
            <a:r>
              <a:rPr lang="ar-SA" sz="2000" dirty="0">
                <a:solidFill>
                  <a:srgbClr val="1F1F1F"/>
                </a:solidFill>
                <a:effectLst/>
                <a:latin typeface="Google Sans"/>
                <a:ea typeface="Times New Roman" panose="02020603050405020304" pitchFamily="18" charset="0"/>
                <a:cs typeface="B Nazanin" panose="00000400000000000000" pitchFamily="2" charset="-78"/>
              </a:rPr>
              <a:t> فقط در صورتی می تواند وارد بخش بحرانی خود شود که </a:t>
            </a:r>
            <a:r>
              <a:rPr lang="en-US" sz="2000" dirty="0">
                <a:solidFill>
                  <a:srgbClr val="1F1F1F"/>
                </a:solidFill>
                <a:effectLst/>
                <a:latin typeface="Google Sans"/>
                <a:ea typeface="Times New Roman" panose="02020603050405020304" pitchFamily="18" charset="0"/>
                <a:cs typeface="B Nazanin" panose="00000400000000000000" pitchFamily="2" charset="-78"/>
              </a:rPr>
              <a:t>waiting[</a:t>
            </a:r>
            <a:r>
              <a:rPr lang="en-US" sz="2000" dirty="0" err="1">
                <a:solidFill>
                  <a:srgbClr val="1F1F1F"/>
                </a:solidFill>
                <a:effectLst/>
                <a:latin typeface="Google Sans"/>
                <a:ea typeface="Times New Roman" panose="02020603050405020304" pitchFamily="18" charset="0"/>
                <a:cs typeface="B Nazanin" panose="00000400000000000000" pitchFamily="2" charset="-78"/>
              </a:rPr>
              <a:t>i</a:t>
            </a:r>
            <a:r>
              <a:rPr lang="en-US" sz="2000" dirty="0">
                <a:solidFill>
                  <a:srgbClr val="1F1F1F"/>
                </a:solidFill>
                <a:effectLst/>
                <a:latin typeface="Google Sans"/>
                <a:ea typeface="Times New Roman" panose="02020603050405020304" pitchFamily="18" charset="0"/>
                <a:cs typeface="B Nazanin" panose="00000400000000000000" pitchFamily="2" charset="-78"/>
              </a:rPr>
              <a:t>] == false</a:t>
            </a:r>
            <a:r>
              <a:rPr lang="ar-SA" sz="2000" dirty="0">
                <a:solidFill>
                  <a:srgbClr val="1F1F1F"/>
                </a:solidFill>
                <a:effectLst/>
                <a:latin typeface="Google Sans"/>
                <a:ea typeface="Times New Roman" panose="02020603050405020304" pitchFamily="18" charset="0"/>
                <a:cs typeface="B Nazanin" panose="00000400000000000000" pitchFamily="2" charset="-78"/>
              </a:rPr>
              <a:t> یا </a:t>
            </a:r>
            <a:r>
              <a:rPr lang="en-US" sz="2000" dirty="0">
                <a:solidFill>
                  <a:srgbClr val="1F1F1F"/>
                </a:solidFill>
                <a:effectLst/>
                <a:latin typeface="Google Sans"/>
                <a:ea typeface="Times New Roman" panose="02020603050405020304" pitchFamily="18" charset="0"/>
                <a:cs typeface="B Nazanin" panose="00000400000000000000" pitchFamily="2" charset="-78"/>
              </a:rPr>
              <a:t>key == 0</a:t>
            </a:r>
            <a:r>
              <a:rPr lang="ar-SA" sz="2000" dirty="0">
                <a:solidFill>
                  <a:srgbClr val="1F1F1F"/>
                </a:solidFill>
                <a:effectLst/>
                <a:latin typeface="Google Sans"/>
                <a:ea typeface="Times New Roman" panose="02020603050405020304" pitchFamily="18" charset="0"/>
                <a:cs typeface="B Nazanin" panose="00000400000000000000" pitchFamily="2" charset="-78"/>
              </a:rPr>
              <a:t> باشد. </a:t>
            </a:r>
            <a:endParaRPr lang="fa-IR" sz="2000" dirty="0">
              <a:solidFill>
                <a:srgbClr val="1F1F1F"/>
              </a:solidFill>
              <a:effectLst/>
              <a:latin typeface="Google Sans"/>
              <a:ea typeface="Times New Roman" panose="02020603050405020304" pitchFamily="18" charset="0"/>
              <a:cs typeface="B Nazanin" panose="00000400000000000000" pitchFamily="2" charset="-78"/>
            </a:endParaRPr>
          </a:p>
          <a:p>
            <a:pPr marL="400050" lvl="1" algn="r" rtl="1">
              <a:spcBef>
                <a:spcPts val="0"/>
              </a:spcBef>
              <a:spcAft>
                <a:spcPts val="1500"/>
              </a:spcAft>
            </a:pPr>
            <a:r>
              <a:rPr lang="ar-SA" sz="2000" dirty="0">
                <a:solidFill>
                  <a:srgbClr val="1F1F1F"/>
                </a:solidFill>
                <a:effectLst/>
                <a:latin typeface="Google Sans"/>
                <a:ea typeface="Times New Roman" panose="02020603050405020304" pitchFamily="18" charset="0"/>
                <a:cs typeface="B Nazanin" panose="00000400000000000000" pitchFamily="2" charset="-78"/>
              </a:rPr>
              <a:t>مقدار </a:t>
            </a:r>
            <a:r>
              <a:rPr lang="en-US" sz="2000" dirty="0">
                <a:solidFill>
                  <a:srgbClr val="1F1F1F"/>
                </a:solidFill>
                <a:effectLst/>
                <a:latin typeface="Google Sans"/>
                <a:ea typeface="Times New Roman" panose="02020603050405020304" pitchFamily="18" charset="0"/>
                <a:cs typeface="B Nazanin" panose="00000400000000000000" pitchFamily="2" charset="-78"/>
              </a:rPr>
              <a:t>key</a:t>
            </a:r>
            <a:r>
              <a:rPr lang="ar-SA" sz="2000" dirty="0">
                <a:solidFill>
                  <a:srgbClr val="1F1F1F"/>
                </a:solidFill>
                <a:effectLst/>
                <a:latin typeface="Google Sans"/>
                <a:ea typeface="Times New Roman" panose="02020603050405020304" pitchFamily="18" charset="0"/>
                <a:cs typeface="B Nazanin" panose="00000400000000000000" pitchFamily="2" charset="-78"/>
              </a:rPr>
              <a:t> تنها زمانی می تواند به 0 برسد که دستور «مقایسه و تعویض» (</a:t>
            </a:r>
            <a:r>
              <a:rPr lang="en-US" sz="2000" dirty="0">
                <a:solidFill>
                  <a:srgbClr val="1F1F1F"/>
                </a:solidFill>
                <a:effectLst/>
                <a:latin typeface="Google Sans"/>
                <a:ea typeface="Times New Roman" panose="02020603050405020304" pitchFamily="18" charset="0"/>
                <a:cs typeface="B Nazanin" panose="00000400000000000000" pitchFamily="2" charset="-78"/>
              </a:rPr>
              <a:t>CAS</a:t>
            </a:r>
            <a:r>
              <a:rPr lang="ar-SA" sz="2000" dirty="0">
                <a:solidFill>
                  <a:srgbClr val="1F1F1F"/>
                </a:solidFill>
                <a:effectLst/>
                <a:latin typeface="Google Sans"/>
                <a:ea typeface="Times New Roman" panose="02020603050405020304" pitchFamily="18" charset="0"/>
                <a:cs typeface="B Nazanin" panose="00000400000000000000" pitchFamily="2" charset="-78"/>
              </a:rPr>
              <a:t>) اجرا شود. اولین فرآیندی که دستور «مقایسه و تعویض» را اجرا می کند، </a:t>
            </a:r>
            <a:r>
              <a:rPr lang="en-US" sz="2000" dirty="0">
                <a:solidFill>
                  <a:srgbClr val="1F1F1F"/>
                </a:solidFill>
                <a:effectLst/>
                <a:latin typeface="Google Sans"/>
                <a:ea typeface="Times New Roman" panose="02020603050405020304" pitchFamily="18" charset="0"/>
                <a:cs typeface="B Nazanin" panose="00000400000000000000" pitchFamily="2" charset="-78"/>
              </a:rPr>
              <a:t>key == 0</a:t>
            </a:r>
            <a:r>
              <a:rPr lang="ar-SA" sz="2000" dirty="0">
                <a:solidFill>
                  <a:srgbClr val="1F1F1F"/>
                </a:solidFill>
                <a:effectLst/>
                <a:latin typeface="Google Sans"/>
                <a:ea typeface="Times New Roman" panose="02020603050405020304" pitchFamily="18" charset="0"/>
                <a:cs typeface="B Nazanin" panose="00000400000000000000" pitchFamily="2" charset="-78"/>
              </a:rPr>
              <a:t> را پیدا خواهد کرد. همه فرآیندهای دیگر باید منتظر بمانند.</a:t>
            </a:r>
            <a:r>
              <a:rPr lang="fa-IR" sz="2000" dirty="0">
                <a:solidFill>
                  <a:srgbClr val="1F1F1F"/>
                </a:solidFill>
                <a:latin typeface="Google Sans"/>
                <a:ea typeface="Times New Roman" panose="02020603050405020304" pitchFamily="18" charset="0"/>
                <a:cs typeface="B Nazanin" panose="00000400000000000000" pitchFamily="2" charset="-78"/>
              </a:rPr>
              <a:t> </a:t>
            </a:r>
            <a:r>
              <a:rPr lang="ar-SA" sz="2000" dirty="0">
                <a:solidFill>
                  <a:srgbClr val="1F1F1F"/>
                </a:solidFill>
                <a:effectLst/>
                <a:latin typeface="Google Sans"/>
                <a:ea typeface="Times New Roman" panose="02020603050405020304" pitchFamily="18" charset="0"/>
                <a:cs typeface="B Nazanin" panose="00000400000000000000" pitchFamily="2" charset="-78"/>
              </a:rPr>
              <a:t>متغیر </a:t>
            </a:r>
            <a:r>
              <a:rPr lang="en-US" sz="2000" dirty="0">
                <a:solidFill>
                  <a:srgbClr val="1F1F1F"/>
                </a:solidFill>
                <a:effectLst/>
                <a:latin typeface="Google Sans"/>
                <a:ea typeface="Times New Roman" panose="02020603050405020304" pitchFamily="18" charset="0"/>
                <a:cs typeface="B Nazanin" panose="00000400000000000000" pitchFamily="2" charset="-78"/>
              </a:rPr>
              <a:t>waiting[</a:t>
            </a:r>
            <a:r>
              <a:rPr lang="en-US" sz="2000" dirty="0" err="1">
                <a:solidFill>
                  <a:srgbClr val="1F1F1F"/>
                </a:solidFill>
                <a:effectLst/>
                <a:latin typeface="Google Sans"/>
                <a:ea typeface="Times New Roman" panose="02020603050405020304" pitchFamily="18" charset="0"/>
                <a:cs typeface="B Nazanin" panose="00000400000000000000" pitchFamily="2" charset="-78"/>
              </a:rPr>
              <a:t>i</a:t>
            </a:r>
            <a:r>
              <a:rPr lang="en-US" sz="2000" dirty="0">
                <a:solidFill>
                  <a:srgbClr val="1F1F1F"/>
                </a:solidFill>
                <a:effectLst/>
                <a:latin typeface="Google Sans"/>
                <a:ea typeface="Times New Roman" panose="02020603050405020304" pitchFamily="18" charset="0"/>
                <a:cs typeface="B Nazanin" panose="00000400000000000000" pitchFamily="2" charset="-78"/>
              </a:rPr>
              <a:t>]</a:t>
            </a:r>
            <a:r>
              <a:rPr lang="ar-SA" sz="2000" dirty="0">
                <a:solidFill>
                  <a:srgbClr val="1F1F1F"/>
                </a:solidFill>
                <a:effectLst/>
                <a:latin typeface="Google Sans"/>
                <a:ea typeface="Times New Roman" panose="02020603050405020304" pitchFamily="18" charset="0"/>
                <a:cs typeface="B Nazanin" panose="00000400000000000000" pitchFamily="2" charset="-78"/>
              </a:rPr>
              <a:t> تنها زمانی می تواند به </a:t>
            </a:r>
            <a:r>
              <a:rPr lang="en-US" sz="2000" dirty="0">
                <a:solidFill>
                  <a:srgbClr val="1F1F1F"/>
                </a:solidFill>
                <a:effectLst/>
                <a:latin typeface="Google Sans"/>
                <a:ea typeface="Times New Roman" panose="02020603050405020304" pitchFamily="18" charset="0"/>
                <a:cs typeface="B Nazanin" panose="00000400000000000000" pitchFamily="2" charset="-78"/>
              </a:rPr>
              <a:t>false</a:t>
            </a:r>
            <a:r>
              <a:rPr lang="ar-SA" sz="2000" dirty="0">
                <a:solidFill>
                  <a:srgbClr val="1F1F1F"/>
                </a:solidFill>
                <a:effectLst/>
                <a:latin typeface="Google Sans"/>
                <a:ea typeface="Times New Roman" panose="02020603050405020304" pitchFamily="18" charset="0"/>
                <a:cs typeface="B Nazanin" panose="00000400000000000000" pitchFamily="2" charset="-78"/>
              </a:rPr>
              <a:t> تبدیل شود که فرآیند دیگری بخش بحرانی خود را ترک کند. </a:t>
            </a:r>
            <a:endParaRPr lang="fa-IR" sz="2000" dirty="0">
              <a:solidFill>
                <a:srgbClr val="1F1F1F"/>
              </a:solidFill>
              <a:effectLst/>
              <a:latin typeface="Google Sans"/>
              <a:ea typeface="Times New Roman" panose="02020603050405020304" pitchFamily="18" charset="0"/>
              <a:cs typeface="B Nazanin" panose="00000400000000000000" pitchFamily="2" charset="-78"/>
            </a:endParaRPr>
          </a:p>
          <a:p>
            <a:pPr marL="400050" lvl="1" algn="r" rtl="1">
              <a:spcBef>
                <a:spcPts val="0"/>
              </a:spcBef>
              <a:spcAft>
                <a:spcPts val="1500"/>
              </a:spcAft>
            </a:pPr>
            <a:r>
              <a:rPr lang="ar-SA" sz="2000" dirty="0">
                <a:solidFill>
                  <a:srgbClr val="1F1F1F"/>
                </a:solidFill>
                <a:effectLst/>
                <a:latin typeface="Google Sans"/>
                <a:ea typeface="Times New Roman" panose="02020603050405020304" pitchFamily="18" charset="0"/>
                <a:cs typeface="B Nazanin" panose="00000400000000000000" pitchFamily="2" charset="-78"/>
              </a:rPr>
              <a:t>برای اثبات اینکه </a:t>
            </a:r>
            <a:r>
              <a:rPr lang="ar-SA" sz="2000" b="1" dirty="0">
                <a:solidFill>
                  <a:srgbClr val="1F1F1F"/>
                </a:solidFill>
                <a:effectLst/>
                <a:latin typeface="Google Sans"/>
                <a:ea typeface="Times New Roman" panose="02020603050405020304" pitchFamily="18" charset="0"/>
                <a:cs typeface="B Nazanin" panose="00000400000000000000" pitchFamily="2" charset="-78"/>
              </a:rPr>
              <a:t>الزام پیشرفت </a:t>
            </a:r>
            <a:r>
              <a:rPr lang="ar-SA" sz="2000" dirty="0">
                <a:solidFill>
                  <a:srgbClr val="1F1F1F"/>
                </a:solidFill>
                <a:effectLst/>
                <a:latin typeface="Google Sans"/>
                <a:ea typeface="Times New Roman" panose="02020603050405020304" pitchFamily="18" charset="0"/>
                <a:cs typeface="B Nazanin" panose="00000400000000000000" pitchFamily="2" charset="-78"/>
              </a:rPr>
              <a:t>برآورده شده است، فرآیندی که بخش بحرانی را ترک می کند، </a:t>
            </a:r>
            <a:r>
              <a:rPr lang="en-US" sz="2000" dirty="0">
                <a:solidFill>
                  <a:srgbClr val="1F1F1F"/>
                </a:solidFill>
                <a:effectLst/>
                <a:latin typeface="Google Sans"/>
                <a:ea typeface="Times New Roman" panose="02020603050405020304" pitchFamily="18" charset="0"/>
                <a:cs typeface="B Nazanin" panose="00000400000000000000" pitchFamily="2" charset="-78"/>
              </a:rPr>
              <a:t>lock</a:t>
            </a:r>
            <a:r>
              <a:rPr lang="ar-SA" sz="2000" dirty="0">
                <a:solidFill>
                  <a:srgbClr val="1F1F1F"/>
                </a:solidFill>
                <a:effectLst/>
                <a:latin typeface="Google Sans"/>
                <a:ea typeface="Times New Roman" panose="02020603050405020304" pitchFamily="18" charset="0"/>
                <a:cs typeface="B Nazanin" panose="00000400000000000000" pitchFamily="2" charset="-78"/>
              </a:rPr>
              <a:t> را روی 0 تنظیم می کند یا </a:t>
            </a:r>
            <a:r>
              <a:rPr lang="en-US" sz="2000" dirty="0">
                <a:solidFill>
                  <a:srgbClr val="1F1F1F"/>
                </a:solidFill>
                <a:effectLst/>
                <a:latin typeface="Google Sans"/>
                <a:ea typeface="Times New Roman" panose="02020603050405020304" pitchFamily="18" charset="0"/>
                <a:cs typeface="B Nazanin" panose="00000400000000000000" pitchFamily="2" charset="-78"/>
              </a:rPr>
              <a:t>waiting[j]</a:t>
            </a:r>
            <a:r>
              <a:rPr lang="ar-SA" sz="2000" dirty="0">
                <a:solidFill>
                  <a:srgbClr val="1F1F1F"/>
                </a:solidFill>
                <a:effectLst/>
                <a:latin typeface="Google Sans"/>
                <a:ea typeface="Times New Roman" panose="02020603050405020304" pitchFamily="18" charset="0"/>
                <a:cs typeface="B Nazanin" panose="00000400000000000000" pitchFamily="2" charset="-78"/>
              </a:rPr>
              <a:t> را روی </a:t>
            </a:r>
            <a:r>
              <a:rPr lang="en-US" sz="2000" dirty="0">
                <a:solidFill>
                  <a:srgbClr val="1F1F1F"/>
                </a:solidFill>
                <a:effectLst/>
                <a:latin typeface="Google Sans"/>
                <a:ea typeface="Times New Roman" panose="02020603050405020304" pitchFamily="18" charset="0"/>
                <a:cs typeface="B Nazanin" panose="00000400000000000000" pitchFamily="2" charset="-78"/>
              </a:rPr>
              <a:t>false</a:t>
            </a:r>
            <a:r>
              <a:rPr lang="ar-SA" sz="2000" dirty="0">
                <a:solidFill>
                  <a:srgbClr val="1F1F1F"/>
                </a:solidFill>
                <a:effectLst/>
                <a:latin typeface="Google Sans"/>
                <a:ea typeface="Times New Roman" panose="02020603050405020304" pitchFamily="18" charset="0"/>
                <a:cs typeface="B Nazanin" panose="00000400000000000000" pitchFamily="2" charset="-78"/>
              </a:rPr>
              <a:t> قرار می دهد. هر دو مورد به فرآیندی که در انتظار ورود به بخش بحرانی خود است، اجازه ادامه می دهند.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spcBef>
                <a:spcPts val="1500"/>
              </a:spcBef>
              <a:spcAft>
                <a:spcPts val="1500"/>
              </a:spcAft>
            </a:pPr>
            <a:r>
              <a:rPr lang="ar-SA" sz="2000" dirty="0">
                <a:solidFill>
                  <a:srgbClr val="1F1F1F"/>
                </a:solidFill>
                <a:effectLst/>
                <a:latin typeface="Google Sans"/>
                <a:ea typeface="Times New Roman" panose="02020603050405020304" pitchFamily="18" charset="0"/>
                <a:cs typeface="B Nazanin" panose="00000400000000000000" pitchFamily="2" charset="-78"/>
              </a:rPr>
              <a:t>برای اثبات اینکه </a:t>
            </a:r>
            <a:r>
              <a:rPr lang="ar-SA" sz="2000" b="1" dirty="0">
                <a:solidFill>
                  <a:srgbClr val="1F1F1F"/>
                </a:solidFill>
                <a:effectLst/>
                <a:latin typeface="Google Sans"/>
                <a:ea typeface="Times New Roman" panose="02020603050405020304" pitchFamily="18" charset="0"/>
                <a:cs typeface="B Nazanin" panose="00000400000000000000" pitchFamily="2" charset="-78"/>
              </a:rPr>
              <a:t>الزام انتظار محدود </a:t>
            </a:r>
            <a:r>
              <a:rPr lang="ar-SA" sz="2000" dirty="0">
                <a:solidFill>
                  <a:srgbClr val="1F1F1F"/>
                </a:solidFill>
                <a:effectLst/>
                <a:latin typeface="Google Sans"/>
                <a:ea typeface="Times New Roman" panose="02020603050405020304" pitchFamily="18" charset="0"/>
                <a:cs typeface="B Nazanin" panose="00000400000000000000" pitchFamily="2" charset="-78"/>
              </a:rPr>
              <a:t>برآورده شده است، توجه می کنیم که وقتی یک فرآیند بخش بحرانی خود را ترک می کند، آرایه </a:t>
            </a:r>
            <a:r>
              <a:rPr lang="en-US" sz="2000" dirty="0">
                <a:solidFill>
                  <a:srgbClr val="1F1F1F"/>
                </a:solidFill>
                <a:effectLst/>
                <a:latin typeface="Google Sans"/>
                <a:ea typeface="Times New Roman" panose="02020603050405020304" pitchFamily="18" charset="0"/>
                <a:cs typeface="B Nazanin" panose="00000400000000000000" pitchFamily="2" charset="-78"/>
              </a:rPr>
              <a:t>waiting</a:t>
            </a:r>
            <a:r>
              <a:rPr lang="ar-SA" sz="2000" dirty="0">
                <a:solidFill>
                  <a:srgbClr val="1F1F1F"/>
                </a:solidFill>
                <a:effectLst/>
                <a:latin typeface="Google Sans"/>
                <a:ea typeface="Times New Roman" panose="02020603050405020304" pitchFamily="18" charset="0"/>
                <a:cs typeface="B Nazanin" panose="00000400000000000000" pitchFamily="2" charset="-78"/>
              </a:rPr>
              <a:t> را در ترتیب چرخشی </a:t>
            </a:r>
            <a:r>
              <a:rPr lang="en-US" sz="2000" dirty="0"/>
              <a:t>(</a:t>
            </a:r>
            <a:r>
              <a:rPr lang="en-US" sz="2000" dirty="0" err="1"/>
              <a:t>i</a:t>
            </a:r>
            <a:r>
              <a:rPr lang="en-US" sz="2000" dirty="0"/>
              <a:t> + 1, </a:t>
            </a:r>
            <a:r>
              <a:rPr lang="en-US" sz="2000" dirty="0" err="1"/>
              <a:t>i</a:t>
            </a:r>
            <a:r>
              <a:rPr lang="en-US" sz="2000" dirty="0"/>
              <a:t> + 2, ..., n − 1, 0, ..., </a:t>
            </a:r>
            <a:r>
              <a:rPr lang="en-US" sz="2000" dirty="0" err="1"/>
              <a:t>i</a:t>
            </a:r>
            <a:r>
              <a:rPr lang="en-US" sz="2000" dirty="0"/>
              <a:t> − 1)</a:t>
            </a:r>
            <a:r>
              <a:rPr lang="ar-SA" sz="2000" dirty="0">
                <a:solidFill>
                  <a:srgbClr val="1F1F1F"/>
                </a:solidFill>
                <a:effectLst/>
                <a:latin typeface="Google Sans"/>
                <a:ea typeface="Times New Roman" panose="02020603050405020304" pitchFamily="18" charset="0"/>
                <a:cs typeface="B Nazanin" panose="00000400000000000000" pitchFamily="2" charset="-78"/>
              </a:rPr>
              <a:t>اسکن می کند.</a:t>
            </a:r>
            <a:r>
              <a:rPr lang="fa-IR" sz="2000" dirty="0">
                <a:solidFill>
                  <a:srgbClr val="1F1F1F"/>
                </a:solidFill>
                <a:effectLst/>
                <a:latin typeface="Google Sans"/>
                <a:ea typeface="Times New Roman" panose="02020603050405020304" pitchFamily="18" charset="0"/>
                <a:cs typeface="B Nazanin" panose="00000400000000000000" pitchFamily="2" charset="-78"/>
              </a:rPr>
              <a:t> </a:t>
            </a:r>
            <a:r>
              <a:rPr lang="ar-SA" sz="2000" dirty="0">
                <a:solidFill>
                  <a:srgbClr val="1F1F1F"/>
                </a:solidFill>
                <a:effectLst/>
                <a:latin typeface="Google Sans"/>
                <a:ea typeface="Times New Roman" panose="02020603050405020304" pitchFamily="18" charset="0"/>
                <a:cs typeface="B Nazanin" panose="00000400000000000000" pitchFamily="2" charset="-78"/>
              </a:rPr>
              <a:t> اولین فرآیندی را در این ترتیب که در بخش ورودی قرار دارد (</a:t>
            </a:r>
            <a:r>
              <a:rPr lang="en-US" sz="2000" dirty="0">
                <a:solidFill>
                  <a:srgbClr val="1F1F1F"/>
                </a:solidFill>
                <a:effectLst/>
                <a:latin typeface="Google Sans"/>
                <a:ea typeface="Times New Roman" panose="02020603050405020304" pitchFamily="18" charset="0"/>
                <a:cs typeface="B Nazanin" panose="00000400000000000000" pitchFamily="2" charset="-78"/>
              </a:rPr>
              <a:t>waiting[j] == true</a:t>
            </a:r>
            <a:r>
              <a:rPr lang="ar-SA" sz="2000" dirty="0">
                <a:solidFill>
                  <a:srgbClr val="1F1F1F"/>
                </a:solidFill>
                <a:effectLst/>
                <a:latin typeface="Google Sans"/>
                <a:ea typeface="Times New Roman" panose="02020603050405020304" pitchFamily="18" charset="0"/>
                <a:cs typeface="B Nazanin" panose="00000400000000000000" pitchFamily="2" charset="-78"/>
              </a:rPr>
              <a:t>) به عنوان فرآیند بعدی برای ورود به بخش بحرانی تعیین می کند. بنابراین، هر فرآیندی که در انتظار ورود به بخش بحرانی خود باشد، ظرف </a:t>
            </a:r>
            <a:r>
              <a:rPr lang="en-US" sz="2000" dirty="0">
                <a:solidFill>
                  <a:srgbClr val="1F1F1F"/>
                </a:solidFill>
                <a:effectLst/>
                <a:latin typeface="Google Sans"/>
                <a:ea typeface="Times New Roman" panose="02020603050405020304" pitchFamily="18" charset="0"/>
                <a:cs typeface="B Nazanin" panose="00000400000000000000" pitchFamily="2" charset="-78"/>
              </a:rPr>
              <a:t>n - 1</a:t>
            </a:r>
            <a:r>
              <a:rPr lang="ar-SA" sz="2000" dirty="0">
                <a:solidFill>
                  <a:srgbClr val="1F1F1F"/>
                </a:solidFill>
                <a:effectLst/>
                <a:latin typeface="Google Sans"/>
                <a:ea typeface="Times New Roman" panose="02020603050405020304" pitchFamily="18" charset="0"/>
                <a:cs typeface="B Nazanin" panose="00000400000000000000" pitchFamily="2" charset="-78"/>
              </a:rPr>
              <a:t> دور این کار را انجام خواهد داد.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r" rtl="1">
              <a:spcBef>
                <a:spcPts val="0"/>
              </a:spcBef>
              <a:spcAft>
                <a:spcPts val="800"/>
              </a:spcAft>
              <a:buNone/>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sz="2000" dirty="0">
              <a:cs typeface="B Nazanin" panose="00000400000000000000" pitchFamily="2" charset="-78"/>
            </a:endParaRPr>
          </a:p>
        </p:txBody>
      </p:sp>
    </p:spTree>
    <p:extLst>
      <p:ext uri="{BB962C8B-B14F-4D97-AF65-F5344CB8AC3E}">
        <p14:creationId xmlns:p14="http://schemas.microsoft.com/office/powerpoint/2010/main" val="4092798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fa-IR" altLang="en-US" dirty="0">
                <a:cs typeface="B Titr" panose="00000700000000000000" pitchFamily="2" charset="-78"/>
              </a:rPr>
              <a:t>متغیر‌های اتمی</a:t>
            </a:r>
            <a:endParaRPr lang="en-US" altLang="en-US" dirty="0">
              <a:cs typeface="B Titr" panose="00000700000000000000" pitchFamily="2" charset="-78"/>
            </a:endParaRP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110836" y="863879"/>
            <a:ext cx="8783782" cy="5130242"/>
          </a:xfrm>
        </p:spPr>
        <p:txBody>
          <a:bodyPr/>
          <a:lstStyle/>
          <a:p>
            <a:pPr marL="0" marR="0" algn="r" rtl="1">
              <a:lnSpc>
                <a:spcPct val="107000"/>
              </a:lnSpc>
              <a:spcBef>
                <a:spcPts val="0"/>
              </a:spcBef>
              <a:spcAft>
                <a:spcPts val="800"/>
              </a:spcAft>
            </a:pPr>
            <a:r>
              <a:rPr lang="ar-SA" sz="2400" dirty="0">
                <a:latin typeface="Times New Roman" panose="02020603050405020304" pitchFamily="18" charset="0"/>
                <a:cs typeface="B Nazanin" panose="00000400000000000000" pitchFamily="2" charset="-78"/>
              </a:rPr>
              <a:t>افزایش یا کاهش مقدار یک عدد صحیح ممکن است شرایط مسابقه</a:t>
            </a:r>
            <a:r>
              <a:rPr lang="en-US" sz="2400" dirty="0">
                <a:latin typeface="Times New Roman" panose="02020603050405020304" pitchFamily="18" charset="0"/>
                <a:cs typeface="B Nazanin" panose="00000400000000000000" pitchFamily="2" charset="-78"/>
              </a:rPr>
              <a:t> (race condition) </a:t>
            </a:r>
            <a:r>
              <a:rPr lang="ar-SA" sz="2400" dirty="0">
                <a:latin typeface="Times New Roman" panose="02020603050405020304" pitchFamily="18" charset="0"/>
                <a:cs typeface="B Nazanin" panose="00000400000000000000" pitchFamily="2" charset="-78"/>
              </a:rPr>
              <a:t>ایجاد کند</a:t>
            </a:r>
            <a:endParaRPr lang="en-US" sz="2400" dirty="0">
              <a:latin typeface="Times New Roman" panose="02020603050405020304" pitchFamily="18" charset="0"/>
              <a:cs typeface="B Nazanin" panose="00000400000000000000" pitchFamily="2" charset="-78"/>
            </a:endParaRPr>
          </a:p>
          <a:p>
            <a:pPr marL="0" marR="0" algn="r" rtl="1">
              <a:lnSpc>
                <a:spcPct val="107000"/>
              </a:lnSpc>
              <a:spcBef>
                <a:spcPts val="0"/>
              </a:spcBef>
              <a:spcAft>
                <a:spcPts val="800"/>
              </a:spcAft>
            </a:pPr>
            <a:r>
              <a:rPr lang="ar-SA" sz="2400" dirty="0">
                <a:latin typeface="Times New Roman" panose="02020603050405020304" pitchFamily="18" charset="0"/>
                <a:cs typeface="B Nazanin" panose="00000400000000000000" pitchFamily="2" charset="-78"/>
              </a:rPr>
              <a:t>متغیرهای اتمی</a:t>
            </a:r>
            <a:r>
              <a:rPr lang="en-US" sz="2400" dirty="0">
                <a:latin typeface="Times New Roman" panose="02020603050405020304" pitchFamily="18" charset="0"/>
                <a:cs typeface="B Nazanin" panose="00000400000000000000" pitchFamily="2" charset="-78"/>
              </a:rPr>
              <a:t> (atomic variables) </a:t>
            </a:r>
            <a:r>
              <a:rPr lang="ar-SA" sz="2400" dirty="0">
                <a:latin typeface="Times New Roman" panose="02020603050405020304" pitchFamily="18" charset="0"/>
                <a:cs typeface="B Nazanin" panose="00000400000000000000" pitchFamily="2" charset="-78"/>
              </a:rPr>
              <a:t>را می توان برای تضمین خروج متقابل</a:t>
            </a:r>
            <a:r>
              <a:rPr lang="en-US" sz="2400" dirty="0">
                <a:latin typeface="Times New Roman" panose="02020603050405020304" pitchFamily="18" charset="0"/>
                <a:cs typeface="B Nazanin" panose="00000400000000000000" pitchFamily="2" charset="-78"/>
              </a:rPr>
              <a:t> (mutual exclusion) </a:t>
            </a:r>
            <a:r>
              <a:rPr lang="ar-SA" sz="2400" dirty="0">
                <a:latin typeface="Times New Roman" panose="02020603050405020304" pitchFamily="18" charset="0"/>
                <a:cs typeface="B Nazanin" panose="00000400000000000000" pitchFamily="2" charset="-78"/>
              </a:rPr>
              <a:t>در موقعیت هایی که ممکن است رقابت داده ای</a:t>
            </a:r>
            <a:r>
              <a:rPr lang="en-US" sz="2400" dirty="0">
                <a:latin typeface="Times New Roman" panose="02020603050405020304" pitchFamily="18" charset="0"/>
                <a:cs typeface="B Nazanin" panose="00000400000000000000" pitchFamily="2" charset="-78"/>
              </a:rPr>
              <a:t> (data race) </a:t>
            </a:r>
            <a:r>
              <a:rPr lang="ar-SA" sz="2400" dirty="0">
                <a:latin typeface="Times New Roman" panose="02020603050405020304" pitchFamily="18" charset="0"/>
                <a:cs typeface="B Nazanin" panose="00000400000000000000" pitchFamily="2" charset="-78"/>
              </a:rPr>
              <a:t>روی یک متغیر واحد در حین به روز رسانی آن رخ دهد، مانند زمانی که یک شمارنده افزایش می یابد، استفاده کرد</a:t>
            </a:r>
            <a:r>
              <a:rPr lang="en-US" sz="2400" dirty="0">
                <a:latin typeface="Times New Roman" panose="02020603050405020304" pitchFamily="18" charset="0"/>
                <a:cs typeface="B Nazanin" panose="00000400000000000000" pitchFamily="2" charset="-78"/>
              </a:rPr>
              <a:t>.</a:t>
            </a: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یکی از این ابزارها، متغیر اتمی است که به‌روزرسانی‌های اتمی (بدون وقفه) را روی انواع داده‌های اساسی مانند اعداد صحیح و بولی فراهم می‌کند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742950"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برای مثال</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742950"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فرض کنید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sequence</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متغیر اتمی 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742950"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فرض کنید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increment()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عملیاتی روی متغیر اتمی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sequence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742950" lvl="1"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دستور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742950" lvl="1"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تضمین می‌کند که</a:t>
            </a:r>
            <a:r>
              <a:rPr lang="en-US" sz="2400" dirty="0">
                <a:effectLst/>
                <a:latin typeface="Calibri" panose="020F0502020204030204" pitchFamily="34" charset="0"/>
                <a:ea typeface="Calibri" panose="020F0502020204030204" pitchFamily="34" charset="0"/>
                <a:cs typeface="B Nazanin" panose="00000400000000000000" pitchFamily="2" charset="-78"/>
              </a:rPr>
              <a:t> sequence </a:t>
            </a:r>
            <a:r>
              <a:rPr lang="ar-SA" sz="2400" dirty="0">
                <a:effectLst/>
                <a:latin typeface="Calibri" panose="020F0502020204030204" pitchFamily="34" charset="0"/>
                <a:ea typeface="Calibri" panose="020F0502020204030204" pitchFamily="34" charset="0"/>
                <a:cs typeface="B Nazanin" panose="00000400000000000000" pitchFamily="2" charset="-78"/>
              </a:rPr>
              <a:t>بدون وقفه افزایش می‌یابد</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fa-IR" altLang="en-US" dirty="0">
                <a:cs typeface="B Titr" panose="00000700000000000000" pitchFamily="2" charset="-78"/>
              </a:rPr>
              <a:t>متغیر‌های اتمی</a:t>
            </a:r>
            <a:endParaRPr lang="en-US" altLang="en-US" dirty="0"/>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50" y="1233488"/>
            <a:ext cx="8229600" cy="5329237"/>
          </a:xfrm>
        </p:spPr>
        <p:txBody>
          <a:bodyPr/>
          <a:lstStyle/>
          <a:p>
            <a:pPr algn="l"/>
            <a:br>
              <a:rPr lang="en-US" altLang="en-US" dirty="0">
                <a:latin typeface="Consolas" panose="020B0609020204030204" pitchFamily="49" charset="0"/>
              </a:rPr>
            </a:br>
            <a:br>
              <a:rPr lang="en-US" altLang="en-US" dirty="0">
                <a:latin typeface="Consolas" panose="020B0609020204030204" pitchFamily="49" charset="0"/>
              </a:rPr>
            </a:br>
            <a:r>
              <a:rPr lang="en-US" altLang="en-US" kern="1200" dirty="0">
                <a:latin typeface="Consolas" panose="020B0609020204030204" pitchFamily="49" charset="0"/>
                <a:cs typeface="+mn-cs"/>
              </a:rPr>
              <a:t>void </a:t>
            </a:r>
            <a:r>
              <a:rPr lang="en-US" altLang="en-US" b="1" kern="1200" dirty="0">
                <a:latin typeface="Consolas" panose="020B0609020204030204" pitchFamily="49" charset="0"/>
                <a:cs typeface="+mn-cs"/>
              </a:rPr>
              <a:t>increment</a:t>
            </a:r>
            <a:r>
              <a:rPr lang="en-US" altLang="en-US" kern="1200" dirty="0">
                <a:latin typeface="Consolas" panose="020B0609020204030204" pitchFamily="49" charset="0"/>
                <a:cs typeface="+mn-cs"/>
              </a:rPr>
              <a:t>(</a:t>
            </a:r>
            <a:r>
              <a:rPr lang="en-US" altLang="en-US" kern="1200" dirty="0" err="1">
                <a:latin typeface="Consolas" panose="020B0609020204030204" pitchFamily="49" charset="0"/>
                <a:cs typeface="+mn-cs"/>
              </a:rPr>
              <a:t>atomic_int</a:t>
            </a:r>
            <a:r>
              <a:rPr lang="en-US" altLang="en-US" kern="1200" dirty="0">
                <a:latin typeface="Consolas" panose="020B0609020204030204" pitchFamily="49" charset="0"/>
                <a:cs typeface="+mn-cs"/>
              </a:rPr>
              <a:t> *v)</a:t>
            </a:r>
            <a:br>
              <a:rPr lang="en-US" altLang="en-US" kern="1200" dirty="0">
                <a:latin typeface="Consolas" panose="020B0609020204030204" pitchFamily="49" charset="0"/>
                <a:cs typeface="+mn-cs"/>
              </a:rPr>
            </a:br>
            <a:r>
              <a:rPr lang="en-US" altLang="en-US" kern="1200" dirty="0">
                <a:latin typeface="Consolas" panose="020B0609020204030204" pitchFamily="49" charset="0"/>
                <a:cs typeface="+mn-cs"/>
              </a:rPr>
              <a:t>{</a:t>
            </a:r>
            <a:br>
              <a:rPr lang="en-US" altLang="en-US" kern="1200" dirty="0">
                <a:latin typeface="Consolas" panose="020B0609020204030204" pitchFamily="49" charset="0"/>
                <a:cs typeface="+mn-cs"/>
              </a:rPr>
            </a:br>
            <a:r>
              <a:rPr lang="en-US" altLang="en-US" kern="1200" dirty="0">
                <a:latin typeface="Consolas" panose="020B0609020204030204" pitchFamily="49" charset="0"/>
                <a:cs typeface="+mn-cs"/>
              </a:rPr>
              <a:t>	int temp;</a:t>
            </a:r>
            <a:br>
              <a:rPr lang="en-US" altLang="en-US" kern="1200" dirty="0">
                <a:latin typeface="Consolas" panose="020B0609020204030204" pitchFamily="49" charset="0"/>
                <a:cs typeface="+mn-cs"/>
              </a:rPr>
            </a:br>
            <a:r>
              <a:rPr lang="en-US" altLang="en-US" kern="1200" dirty="0">
                <a:latin typeface="Consolas" panose="020B0609020204030204" pitchFamily="49" charset="0"/>
                <a:cs typeface="+mn-cs"/>
              </a:rPr>
              <a:t>	</a:t>
            </a:r>
            <a:r>
              <a:rPr lang="en-US" altLang="en-US" b="1" kern="1200" dirty="0">
                <a:latin typeface="Consolas" panose="020B0609020204030204" pitchFamily="49" charset="0"/>
                <a:cs typeface="+mn-cs"/>
              </a:rPr>
              <a:t>do</a:t>
            </a:r>
            <a:r>
              <a:rPr lang="en-US" altLang="en-US" kern="1200" dirty="0">
                <a:latin typeface="Consolas" panose="020B0609020204030204" pitchFamily="49" charset="0"/>
                <a:cs typeface="+mn-cs"/>
              </a:rPr>
              <a:t> {</a:t>
            </a:r>
            <a:br>
              <a:rPr lang="en-US" altLang="en-US" kern="1200" dirty="0">
                <a:latin typeface="Consolas" panose="020B0609020204030204" pitchFamily="49" charset="0"/>
                <a:cs typeface="+mn-cs"/>
              </a:rPr>
            </a:br>
            <a:r>
              <a:rPr lang="en-US" altLang="en-US" kern="1200" dirty="0">
                <a:latin typeface="Consolas" panose="020B0609020204030204" pitchFamily="49" charset="0"/>
                <a:cs typeface="+mn-cs"/>
              </a:rPr>
              <a:t>		temp = *v;</a:t>
            </a:r>
            <a:br>
              <a:rPr lang="en-US" altLang="en-US" kern="1200" dirty="0">
                <a:latin typeface="Consolas" panose="020B0609020204030204" pitchFamily="49" charset="0"/>
                <a:cs typeface="+mn-cs"/>
              </a:rPr>
            </a:br>
            <a:r>
              <a:rPr lang="en-US" altLang="en-US" kern="1200" dirty="0">
                <a:latin typeface="Consolas" panose="020B0609020204030204" pitchFamily="49" charset="0"/>
                <a:cs typeface="+mn-cs"/>
              </a:rPr>
              <a:t>	}</a:t>
            </a:r>
            <a:br>
              <a:rPr lang="en-US" altLang="en-US" kern="1200" dirty="0">
                <a:latin typeface="Consolas" panose="020B0609020204030204" pitchFamily="49" charset="0"/>
                <a:cs typeface="+mn-cs"/>
              </a:rPr>
            </a:br>
            <a:r>
              <a:rPr lang="en-US" altLang="en-US" kern="1200" dirty="0">
                <a:latin typeface="Consolas" panose="020B0609020204030204" pitchFamily="49" charset="0"/>
                <a:cs typeface="+mn-cs"/>
              </a:rPr>
              <a:t>	</a:t>
            </a:r>
            <a:r>
              <a:rPr lang="en-US" altLang="en-US" b="1" kern="1200" dirty="0">
                <a:latin typeface="Consolas" panose="020B0609020204030204" pitchFamily="49" charset="0"/>
                <a:cs typeface="+mn-cs"/>
              </a:rPr>
              <a:t>while</a:t>
            </a:r>
            <a:r>
              <a:rPr lang="en-US" altLang="en-US" kern="1200" dirty="0">
                <a:latin typeface="Consolas" panose="020B0609020204030204" pitchFamily="49" charset="0"/>
                <a:cs typeface="+mn-cs"/>
              </a:rPr>
              <a:t> (temp != (</a:t>
            </a:r>
            <a:r>
              <a:rPr lang="en-US" altLang="en-US" kern="1200" dirty="0" err="1">
                <a:latin typeface="Consolas" panose="020B0609020204030204" pitchFamily="49" charset="0"/>
                <a:cs typeface="+mn-cs"/>
              </a:rPr>
              <a:t>compare_and_swap</a:t>
            </a:r>
            <a:r>
              <a:rPr lang="en-US" altLang="en-US" kern="1200" dirty="0">
                <a:latin typeface="Consolas" panose="020B0609020204030204" pitchFamily="49" charset="0"/>
                <a:cs typeface="+mn-cs"/>
              </a:rPr>
              <a:t>(</a:t>
            </a:r>
            <a:r>
              <a:rPr lang="en-US" altLang="en-US" b="1" kern="1200" dirty="0">
                <a:solidFill>
                  <a:srgbClr val="00B0F0"/>
                </a:solidFill>
                <a:latin typeface="Consolas" panose="020B0609020204030204" pitchFamily="49" charset="0"/>
                <a:cs typeface="+mn-cs"/>
              </a:rPr>
              <a:t>v</a:t>
            </a:r>
            <a:r>
              <a:rPr lang="en-US" altLang="en-US" kern="1200" dirty="0">
                <a:latin typeface="Consolas" panose="020B0609020204030204" pitchFamily="49" charset="0"/>
                <a:cs typeface="+mn-cs"/>
              </a:rPr>
              <a:t>,temp,</a:t>
            </a:r>
            <a:r>
              <a:rPr lang="en-US" altLang="en-US" kern="1200" dirty="0">
                <a:solidFill>
                  <a:srgbClr val="00B0F0"/>
                </a:solidFill>
                <a:latin typeface="Consolas" panose="020B0609020204030204" pitchFamily="49" charset="0"/>
                <a:cs typeface="+mn-cs"/>
              </a:rPr>
              <a:t>temp+1</a:t>
            </a:r>
            <a:r>
              <a:rPr lang="en-US" altLang="en-US" kern="1200" dirty="0">
                <a:latin typeface="Consolas" panose="020B0609020204030204" pitchFamily="49" charset="0"/>
                <a:cs typeface="+mn-cs"/>
              </a:rPr>
              <a:t>));</a:t>
            </a:r>
            <a:br>
              <a:rPr lang="en-US" altLang="en-US" kern="1200" dirty="0">
                <a:latin typeface="Consolas" panose="020B0609020204030204" pitchFamily="49" charset="0"/>
                <a:cs typeface="+mn-cs"/>
              </a:rPr>
            </a:br>
            <a:r>
              <a:rPr lang="en-US" altLang="en-US" kern="1200" dirty="0">
                <a:latin typeface="Consolas" panose="020B0609020204030204" pitchFamily="49" charset="0"/>
                <a:cs typeface="+mn-cs"/>
              </a:rPr>
              <a:t>} </a:t>
            </a:r>
            <a:br>
              <a:rPr lang="en-US" altLang="en-US" b="1" dirty="0">
                <a:latin typeface="Consolas" panose="020B0609020204030204" pitchFamily="49" charset="0"/>
                <a:cs typeface="Courier New" panose="02070309020205020404" pitchFamily="49" charset="0"/>
              </a:rPr>
            </a:br>
            <a:br>
              <a:rPr lang="en-US" altLang="en-US" dirty="0">
                <a:latin typeface="Consolas" panose="020B0609020204030204" pitchFamily="49" charset="0"/>
              </a:rPr>
            </a:br>
            <a:endParaRPr lang="en-US" altLang="en-US" dirty="0">
              <a:latin typeface="Consolas" panose="020B0609020204030204" pitchFamily="49" charset="0"/>
            </a:endParaRPr>
          </a:p>
        </p:txBody>
      </p:sp>
      <p:sp>
        <p:nvSpPr>
          <p:cNvPr id="5" name="TextBox 4">
            <a:extLst>
              <a:ext uri="{FF2B5EF4-FFF2-40B4-BE49-F238E27FC236}">
                <a16:creationId xmlns:a16="http://schemas.microsoft.com/office/drawing/2014/main" id="{C0A9C18E-4888-42E1-B0E2-56D3A0A6EF71}"/>
              </a:ext>
            </a:extLst>
          </p:cNvPr>
          <p:cNvSpPr txBox="1"/>
          <p:nvPr/>
        </p:nvSpPr>
        <p:spPr>
          <a:xfrm>
            <a:off x="3810000" y="1002655"/>
            <a:ext cx="4876800" cy="461665"/>
          </a:xfrm>
          <a:prstGeom prst="rect">
            <a:avLst/>
          </a:prstGeom>
          <a:noFill/>
        </p:spPr>
        <p:txBody>
          <a:bodyPr wrap="square">
            <a:spAutoFit/>
          </a:bodyPr>
          <a:lstStyle/>
          <a:p>
            <a:pPr algn="r" rtl="1"/>
            <a:r>
              <a:rPr lang="en-US" altLang="en-US" sz="2400" dirty="0">
                <a:latin typeface="Times New Roman" panose="02020603050405020304" pitchFamily="18" charset="0"/>
                <a:cs typeface="B Nazanin" panose="00000400000000000000" pitchFamily="2" charset="-78"/>
              </a:rPr>
              <a:t>increment() </a:t>
            </a:r>
            <a:r>
              <a:rPr lang="fa-IR" altLang="en-US" sz="2400" dirty="0">
                <a:latin typeface="Times New Roman" panose="02020603050405020304" pitchFamily="18" charset="0"/>
                <a:cs typeface="B Nazanin" panose="00000400000000000000" pitchFamily="2" charset="-78"/>
              </a:rPr>
              <a:t>پیاده سازی تابع</a:t>
            </a:r>
            <a:r>
              <a:rPr lang="en-US" altLang="en-US" sz="2400" dirty="0">
                <a:latin typeface="Times New Roman" panose="02020603050405020304" pitchFamily="18" charset="0"/>
                <a:cs typeface="B Nazanin" panose="00000400000000000000" pitchFamily="2" charset="-78"/>
              </a:rPr>
              <a:t>:</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rtl="1" eaLnBrk="1" hangingPunct="1"/>
            <a:r>
              <a:rPr lang="fa-IR" altLang="en-US" dirty="0">
                <a:cs typeface="B Titr" panose="00000700000000000000" pitchFamily="2" charset="-78"/>
              </a:rPr>
              <a:t>قفل های </a:t>
            </a:r>
            <a:r>
              <a:rPr lang="en-US" altLang="en-US" dirty="0">
                <a:cs typeface="B Titr" panose="00000700000000000000" pitchFamily="2" charset="-78"/>
              </a:rPr>
              <a:t>Mutex</a:t>
            </a:r>
            <a:r>
              <a:rPr lang="fa-IR" altLang="en-US" dirty="0">
                <a:cs typeface="B Titr" panose="00000700000000000000" pitchFamily="2" charset="-78"/>
              </a:rPr>
              <a:t> یا انحصار متقابل</a:t>
            </a:r>
            <a:endParaRPr lang="en-US" altLang="en-US" dirty="0"/>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راه‌حل‌های قبلی پیچیده و به طور کلی برای برنامه‌نویسان کاربردی در دسترس نیستند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طراحان سیستم‌عامل ابزارهای نرم‌افزاری برای حل مشکل بخش بحرانی می‌سازند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ساده‌ترین قفل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انحصار متقابل</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(Mutex Lock)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متغیر بولی که نشان می‌دهد قفل در دسترس است یا خیر</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برای محافظت از یک بخش بحرانی با موارد زیر عمل کنید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ابتدا یک قفل را با</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acquire()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به دست آورید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سپس قفل را با</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release()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رها کنید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صدورهای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acquire()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release()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باید اتمی باشند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معمولاً از طریق دستورالعمل‌های اتمی سخت‌افزاری مانند مقایسه و تعویض پیاده‌سازی می‌شوند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اما این راه‌حل نیازمند انتظار فعال</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(busy waiting)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بنابراین این قفل یک چرخش‌قفل</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(spinlock)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نامیده می‌شود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9450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024063" cy="37623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3686175"/>
            <a:ext cx="2024063" cy="34607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pPr rtl="1"/>
            <a:r>
              <a:rPr lang="fa-IR" altLang="en-US" sz="2800" dirty="0">
                <a:cs typeface="B Titr" panose="00000700000000000000" pitchFamily="2" charset="-78"/>
              </a:rPr>
              <a:t>راه‌کار برای مسئله بخش بحرانی با قفل </a:t>
            </a:r>
            <a:r>
              <a:rPr lang="en-US" altLang="en-US" sz="2800" dirty="0">
                <a:cs typeface="B Titr" panose="00000700000000000000" pitchFamily="2" charset="-78"/>
              </a:rPr>
              <a:t>Mutex</a:t>
            </a:r>
            <a:endParaRPr lang="en-US" altLang="en-US" sz="2800" dirty="0"/>
          </a:p>
        </p:txBody>
      </p:sp>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286000" y="2274888"/>
            <a:ext cx="4572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b="1" dirty="0">
                <a:solidFill>
                  <a:srgbClr val="000000"/>
                </a:solidFill>
                <a:latin typeface="Courier New" panose="02070309020205020404" pitchFamily="49" charset="0"/>
              </a:rPr>
              <a:t>while (true) { </a:t>
            </a:r>
          </a:p>
          <a:p>
            <a:pPr>
              <a:buFont typeface="Monotype Sorts" pitchFamily="-84" charset="2"/>
              <a:buNone/>
            </a:pPr>
            <a:r>
              <a:rPr lang="en-US" altLang="en-US" b="1" dirty="0">
                <a:solidFill>
                  <a:srgbClr val="000000"/>
                </a:solidFill>
                <a:latin typeface="Courier New" panose="02070309020205020404" pitchFamily="49" charset="0"/>
              </a:rPr>
              <a:t>	acquire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	   critical section </a:t>
            </a:r>
          </a:p>
          <a:p>
            <a:pPr>
              <a:buFont typeface="Monotype Sorts" pitchFamily="-84" charset="2"/>
              <a:buNone/>
            </a:pPr>
            <a:endParaRPr lang="en-US" altLang="en-US" b="1" dirty="0">
              <a:solidFill>
                <a:srgbClr val="000000"/>
              </a:solidFill>
              <a:latin typeface="Courier New" panose="02070309020205020404" pitchFamily="49" charset="0"/>
            </a:endParaRPr>
          </a:p>
          <a:p>
            <a:pPr>
              <a:buFont typeface="Monotype Sorts" pitchFamily="-84" charset="2"/>
              <a:buNone/>
            </a:pPr>
            <a:r>
              <a:rPr lang="en-US" altLang="en-US" b="1" dirty="0">
                <a:solidFill>
                  <a:srgbClr val="000000"/>
                </a:solidFill>
                <a:latin typeface="Courier New" panose="02070309020205020404" pitchFamily="49" charset="0"/>
              </a:rPr>
              <a:t>	release lock </a:t>
            </a:r>
          </a:p>
          <a:p>
            <a:pPr>
              <a:buFont typeface="Monotype Sorts" pitchFamily="-84" charset="2"/>
              <a:buNone/>
            </a:pPr>
            <a:r>
              <a:rPr lang="en-US" altLang="en-US" b="1" dirty="0">
                <a:solidFill>
                  <a:srgbClr val="000000"/>
                </a:solidFill>
                <a:latin typeface="Courier New" panose="02070309020205020404" pitchFamily="49" charset="0"/>
              </a:rPr>
              <a:t>	</a:t>
            </a:r>
          </a:p>
          <a:p>
            <a:pPr>
              <a:buFont typeface="Monotype Sorts" pitchFamily="-84" charset="2"/>
              <a:buNone/>
            </a:pPr>
            <a:r>
              <a:rPr lang="en-US" altLang="en-US" b="1" dirty="0">
                <a:solidFill>
                  <a:srgbClr val="000000"/>
                </a:solidFill>
                <a:latin typeface="Courier New" panose="02070309020205020404" pitchFamily="49" charset="0"/>
              </a:rPr>
              <a:t>remainder section </a:t>
            </a:r>
          </a:p>
          <a:p>
            <a:pPr>
              <a:buFont typeface="Monotype Sorts" pitchFamily="-84" charset="2"/>
              <a:buNone/>
            </a:pPr>
            <a:r>
              <a:rPr lang="en-US" altLang="en-US" b="1" dirty="0">
                <a:solidFill>
                  <a:srgbClr val="000000"/>
                </a:solidFill>
                <a:latin typeface="Courier New" panose="02070309020205020404" pitchFamily="49"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fa-IR" altLang="en-US" dirty="0">
                <a:cs typeface="B Titr" panose="00000700000000000000" pitchFamily="2" charset="-78"/>
              </a:rPr>
              <a:t>سمافور</a:t>
            </a:r>
            <a:endParaRPr lang="en-US" altLang="en-US" dirty="0"/>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8" y="1163639"/>
            <a:ext cx="7859711" cy="2059852"/>
          </a:xfrm>
        </p:spPr>
        <p:txBody>
          <a:bodyPr/>
          <a:lstStyle/>
          <a:p>
            <a:pPr marL="342900" marR="0" lvl="0" indent="-342900" algn="r" rtl="1">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سِمافور ابزاری برای همگام‌سازی است که روش‌های پیچیده‌تری (نسبت به قفل‌های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انحصار</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متقابل) را برای فرآیندها برای همگام‌سازی فعالیت‌هایشان ارائه می‌دهد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سِمافور</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 S:</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یک متغیر عدد صحیح 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فقط از طریق دو عملیات غیرقابل تقسیم (اتمی) قابل دسترسی 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342900" indent="-342900" algn="r" rtl="1">
              <a:buFont typeface="Wingdings" panose="05000000000000000000" pitchFamily="2" charset="2"/>
              <a:buChar char=""/>
              <a:tabLst>
                <a:tab pos="457200" algn="l"/>
              </a:tabLst>
            </a:pPr>
            <a:r>
              <a:rPr lang="fa-IR" altLang="en-US" sz="2000" dirty="0">
                <a:latin typeface="Times New Roman" panose="02020603050405020304" pitchFamily="18" charset="0"/>
                <a:cs typeface="B Nazanin" panose="00000400000000000000" pitchFamily="2" charset="-78"/>
              </a:rPr>
              <a:t>دستورات </a:t>
            </a:r>
            <a:r>
              <a:rPr lang="en-US" altLang="en-US" sz="2000" dirty="0">
                <a:latin typeface="Times New Roman" panose="02020603050405020304" pitchFamily="18" charset="0"/>
                <a:cs typeface="B Nazanin" panose="00000400000000000000" pitchFamily="2" charset="-78"/>
              </a:rPr>
              <a:t>wait()</a:t>
            </a:r>
            <a:r>
              <a:rPr lang="fa-IR" altLang="en-US" sz="2000" dirty="0">
                <a:latin typeface="Times New Roman" panose="02020603050405020304" pitchFamily="18" charset="0"/>
                <a:cs typeface="B Nazanin" panose="00000400000000000000" pitchFamily="2" charset="-78"/>
              </a:rPr>
              <a:t> یا</a:t>
            </a:r>
            <a:r>
              <a:rPr lang="en-US" altLang="en-US" sz="2000" dirty="0">
                <a:latin typeface="Times New Roman" panose="02020603050405020304" pitchFamily="18" charset="0"/>
                <a:cs typeface="B Nazanin" panose="00000400000000000000" pitchFamily="2" charset="-78"/>
              </a:rPr>
              <a:t> P</a:t>
            </a:r>
            <a:r>
              <a:rPr lang="fa-IR" altLang="en-US" sz="2000" dirty="0">
                <a:latin typeface="Times New Roman" panose="02020603050405020304" pitchFamily="18" charset="0"/>
                <a:cs typeface="B Nazanin" panose="00000400000000000000" pitchFamily="2" charset="-78"/>
              </a:rPr>
              <a:t>  </a:t>
            </a:r>
            <a:r>
              <a:rPr lang="en-US" altLang="en-US" sz="2000" dirty="0">
                <a:latin typeface="Times New Roman" panose="02020603050405020304" pitchFamily="18" charset="0"/>
                <a:cs typeface="B Nazanin" panose="00000400000000000000" pitchFamily="2" charset="-78"/>
              </a:rPr>
              <a:t>signal()</a:t>
            </a:r>
            <a:r>
              <a:rPr lang="fa-IR" altLang="en-US" sz="2000" dirty="0">
                <a:latin typeface="Times New Roman" panose="02020603050405020304" pitchFamily="18" charset="0"/>
                <a:cs typeface="B Nazanin" panose="00000400000000000000" pitchFamily="2" charset="-78"/>
              </a:rPr>
              <a:t>یا </a:t>
            </a:r>
            <a:r>
              <a:rPr lang="en-US" altLang="en-US" sz="2000" dirty="0">
                <a:latin typeface="Times New Roman" panose="02020603050405020304" pitchFamily="18" charset="0"/>
                <a:cs typeface="B Nazanin" panose="00000400000000000000" pitchFamily="2" charset="-78"/>
              </a:rPr>
              <a:t> V</a:t>
            </a:r>
          </a:p>
          <a:p>
            <a:pPr marL="342900" marR="0" lvl="0" indent="-342900" algn="r" rtl="1">
              <a:buFont typeface="Wingdings" panose="05000000000000000000" pitchFamily="2" charset="2"/>
              <a:buChar char=""/>
              <a:tabLst>
                <a:tab pos="457200" algn="l"/>
              </a:tabLst>
            </a:pPr>
            <a:endParaRPr lang="en-US" sz="2000" dirty="0">
              <a:effectLst/>
              <a:latin typeface="Times New Roman" panose="02020603050405020304" pitchFamily="18" charset="0"/>
              <a:ea typeface="Times New Roman" panose="02020603050405020304" pitchFamily="18" charset="0"/>
            </a:endParaRPr>
          </a:p>
          <a:p>
            <a:pPr>
              <a:lnSpc>
                <a:spcPct val="90000"/>
              </a:lnSpc>
            </a:pPr>
            <a:endParaRPr lang="en-US" altLang="en-US" sz="1600" b="1" dirty="0">
              <a:latin typeface="Courier New" panose="02070309020205020404" pitchFamily="49" charset="0"/>
              <a:sym typeface="Symbol" panose="05050102010706020507" pitchFamily="18" charset="2"/>
            </a:endParaRPr>
          </a:p>
        </p:txBody>
      </p:sp>
      <p:sp>
        <p:nvSpPr>
          <p:cNvPr id="5" name="TextBox 4">
            <a:extLst>
              <a:ext uri="{FF2B5EF4-FFF2-40B4-BE49-F238E27FC236}">
                <a16:creationId xmlns:a16="http://schemas.microsoft.com/office/drawing/2014/main" id="{0F7528B0-508A-458A-AC50-824AE4D35488}"/>
              </a:ext>
            </a:extLst>
          </p:cNvPr>
          <p:cNvSpPr txBox="1"/>
          <p:nvPr/>
        </p:nvSpPr>
        <p:spPr>
          <a:xfrm>
            <a:off x="457199" y="3103418"/>
            <a:ext cx="8229599" cy="3255571"/>
          </a:xfrm>
          <a:prstGeom prst="rect">
            <a:avLst/>
          </a:prstGeom>
          <a:noFill/>
        </p:spPr>
        <p:txBody>
          <a:bodyPr wrap="square">
            <a:spAutoFit/>
          </a:bodyPr>
          <a:lstStyle/>
          <a:p>
            <a:pPr algn="r" rtl="1">
              <a:lnSpc>
                <a:spcPct val="90000"/>
              </a:lnSpc>
            </a:pPr>
            <a:r>
              <a:rPr lang="fa-IR" altLang="en-US" sz="2000" b="1" dirty="0">
                <a:latin typeface="Courier New" panose="02070309020205020404" pitchFamily="49" charset="0"/>
                <a:cs typeface="B Nazanin" panose="00000400000000000000" pitchFamily="2" charset="-78"/>
              </a:rPr>
              <a:t>تعریف عملیات انتظار</a:t>
            </a:r>
            <a:endParaRPr lang="en-US" altLang="en-US" sz="2000" b="1" dirty="0">
              <a:latin typeface="Courier New" panose="02070309020205020404" pitchFamily="49" charset="0"/>
              <a:cs typeface="B Nazanin" panose="00000400000000000000" pitchFamily="2" charset="-78"/>
            </a:endParaRPr>
          </a:p>
          <a:p>
            <a:pPr lvl="1">
              <a:lnSpc>
                <a:spcPct val="90000"/>
              </a:lnSpc>
              <a:buFont typeface="Monotype Sorts" pitchFamily="-84" charset="2"/>
              <a:buNone/>
            </a:pPr>
            <a:r>
              <a:rPr lang="en-US" altLang="en-US" sz="2400" b="1" dirty="0">
                <a:latin typeface="Courier New" panose="02070309020205020404" pitchFamily="49" charset="0"/>
                <a:cs typeface="B Nazanin" panose="00000400000000000000" pitchFamily="2" charset="-78"/>
                <a:sym typeface="Symbol" panose="05050102010706020507" pitchFamily="18" charset="2"/>
              </a:rPr>
              <a:t>wait(S)</a:t>
            </a:r>
            <a:r>
              <a:rPr lang="en-US" altLang="en-US" sz="2000" b="1" dirty="0">
                <a:latin typeface="Courier New" panose="02070309020205020404" pitchFamily="49" charset="0"/>
                <a:cs typeface="B Nazanin" panose="00000400000000000000" pitchFamily="2" charset="-78"/>
                <a:sym typeface="Symbol" panose="05050102010706020507" pitchFamily="18" charset="2"/>
              </a:rPr>
              <a:t> { </a:t>
            </a:r>
          </a:p>
          <a:p>
            <a:pPr lvl="1">
              <a:lnSpc>
                <a:spcPct val="90000"/>
              </a:lnSpc>
              <a:buFont typeface="Monotype Sorts" pitchFamily="-84" charset="2"/>
              <a:buNone/>
            </a:pPr>
            <a:r>
              <a:rPr lang="en-US" altLang="en-US" sz="2000" b="1" dirty="0">
                <a:latin typeface="Courier New" panose="02070309020205020404" pitchFamily="49" charset="0"/>
                <a:cs typeface="B Nazanin" panose="00000400000000000000" pitchFamily="2" charset="-78"/>
                <a:sym typeface="Symbol" panose="05050102010706020507" pitchFamily="18" charset="2"/>
              </a:rPr>
              <a:t>    while (S &lt;= 0)</a:t>
            </a:r>
          </a:p>
          <a:p>
            <a:pPr lvl="1">
              <a:lnSpc>
                <a:spcPct val="90000"/>
              </a:lnSpc>
              <a:buFont typeface="Monotype Sorts" pitchFamily="-84" charset="2"/>
              <a:buNone/>
            </a:pPr>
            <a:r>
              <a:rPr lang="en-US" altLang="en-US" sz="2000" b="1" dirty="0">
                <a:latin typeface="Courier New" panose="02070309020205020404" pitchFamily="49" charset="0"/>
                <a:cs typeface="B Nazanin" panose="00000400000000000000" pitchFamily="2" charset="-78"/>
                <a:sym typeface="Symbol" panose="05050102010706020507" pitchFamily="18" charset="2"/>
              </a:rPr>
              <a:t>       ; // busy wait</a:t>
            </a:r>
          </a:p>
          <a:p>
            <a:pPr lvl="1">
              <a:lnSpc>
                <a:spcPct val="90000"/>
              </a:lnSpc>
              <a:buFont typeface="Monotype Sorts" pitchFamily="-84" charset="2"/>
              <a:buNone/>
            </a:pPr>
            <a:r>
              <a:rPr lang="en-US" altLang="en-US" sz="2000" b="1" dirty="0">
                <a:latin typeface="Courier New" panose="02070309020205020404" pitchFamily="49" charset="0"/>
                <a:cs typeface="B Nazanin" panose="00000400000000000000" pitchFamily="2" charset="-78"/>
                <a:sym typeface="Symbol" panose="05050102010706020507" pitchFamily="18" charset="2"/>
              </a:rPr>
              <a:t>    S--;</a:t>
            </a:r>
          </a:p>
          <a:p>
            <a:pPr lvl="1">
              <a:lnSpc>
                <a:spcPct val="90000"/>
              </a:lnSpc>
              <a:buFont typeface="Monotype Sorts" pitchFamily="-84" charset="2"/>
              <a:buNone/>
            </a:pPr>
            <a:r>
              <a:rPr lang="en-US" altLang="en-US" sz="2000" b="1" dirty="0">
                <a:latin typeface="Courier New" panose="02070309020205020404" pitchFamily="49" charset="0"/>
                <a:cs typeface="B Nazanin" panose="00000400000000000000" pitchFamily="2" charset="-78"/>
                <a:sym typeface="Symbol" panose="05050102010706020507" pitchFamily="18" charset="2"/>
              </a:rPr>
              <a:t>}</a:t>
            </a:r>
          </a:p>
          <a:p>
            <a:pPr lvl="1">
              <a:lnSpc>
                <a:spcPct val="90000"/>
              </a:lnSpc>
              <a:buFont typeface="Monotype Sorts" pitchFamily="-84" charset="2"/>
              <a:buNone/>
            </a:pPr>
            <a:endParaRPr lang="en-US" altLang="en-US" sz="2000" b="1" dirty="0">
              <a:latin typeface="Courier New" panose="02070309020205020404" pitchFamily="49" charset="0"/>
              <a:cs typeface="B Nazanin" panose="00000400000000000000" pitchFamily="2" charset="-78"/>
              <a:sym typeface="Symbol" panose="05050102010706020507" pitchFamily="18" charset="2"/>
            </a:endParaRPr>
          </a:p>
          <a:p>
            <a:pPr lvl="1" algn="r">
              <a:lnSpc>
                <a:spcPct val="90000"/>
              </a:lnSpc>
              <a:buFont typeface="Monotype Sorts" pitchFamily="-84" charset="2"/>
              <a:buNone/>
            </a:pPr>
            <a:r>
              <a:rPr lang="fa-IR" altLang="en-US" sz="2000" b="1" dirty="0">
                <a:latin typeface="Courier New" panose="02070309020205020404" pitchFamily="49" charset="0"/>
                <a:cs typeface="B Nazanin" panose="00000400000000000000" pitchFamily="2" charset="-78"/>
                <a:sym typeface="Symbol" panose="05050102010706020507" pitchFamily="18" charset="2"/>
              </a:rPr>
              <a:t>تعریف عملیات سیگنال</a:t>
            </a:r>
            <a:endParaRPr lang="en-US" altLang="en-US" sz="2000" b="1" dirty="0">
              <a:latin typeface="Courier New" panose="02070309020205020404" pitchFamily="49" charset="0"/>
              <a:cs typeface="B Nazanin" panose="00000400000000000000" pitchFamily="2" charset="-78"/>
              <a:sym typeface="Symbol" panose="05050102010706020507" pitchFamily="18" charset="2"/>
            </a:endParaRPr>
          </a:p>
          <a:p>
            <a:pPr lvl="1">
              <a:lnSpc>
                <a:spcPct val="90000"/>
              </a:lnSpc>
              <a:buFont typeface="Monotype Sorts" pitchFamily="-84" charset="2"/>
              <a:buNone/>
            </a:pPr>
            <a:r>
              <a:rPr lang="en-US" altLang="en-US" sz="2400" b="1" dirty="0">
                <a:latin typeface="Courier New" panose="02070309020205020404" pitchFamily="49" charset="0"/>
                <a:cs typeface="B Nazanin" panose="00000400000000000000" pitchFamily="2" charset="-78"/>
                <a:sym typeface="Symbol" panose="05050102010706020507" pitchFamily="18" charset="2"/>
              </a:rPr>
              <a:t>signal(S)</a:t>
            </a:r>
            <a:r>
              <a:rPr lang="en-US" altLang="en-US" sz="2000" b="1" dirty="0">
                <a:latin typeface="Courier New" panose="02070309020205020404" pitchFamily="49" charset="0"/>
                <a:cs typeface="B Nazanin" panose="00000400000000000000" pitchFamily="2" charset="-78"/>
                <a:sym typeface="Symbol" panose="05050102010706020507" pitchFamily="18" charset="2"/>
              </a:rPr>
              <a:t> { </a:t>
            </a:r>
          </a:p>
          <a:p>
            <a:pPr lvl="1">
              <a:lnSpc>
                <a:spcPct val="90000"/>
              </a:lnSpc>
              <a:buFont typeface="Monotype Sorts" pitchFamily="-84" charset="2"/>
              <a:buNone/>
            </a:pPr>
            <a:r>
              <a:rPr lang="en-US" altLang="en-US" sz="2000" b="1" dirty="0">
                <a:latin typeface="Courier New" panose="02070309020205020404" pitchFamily="49" charset="0"/>
                <a:cs typeface="B Nazanin" panose="00000400000000000000" pitchFamily="2" charset="-78"/>
                <a:sym typeface="Symbol" panose="05050102010706020507" pitchFamily="18" charset="2"/>
              </a:rPr>
              <a:t>    S++;</a:t>
            </a:r>
          </a:p>
          <a:p>
            <a:pPr lvl="1">
              <a:lnSpc>
                <a:spcPct val="90000"/>
              </a:lnSpc>
              <a:buFont typeface="Monotype Sorts" pitchFamily="-84" charset="2"/>
              <a:buNone/>
            </a:pPr>
            <a:r>
              <a:rPr lang="en-US" altLang="en-US" sz="2000" b="1" dirty="0">
                <a:latin typeface="Courier New" panose="02070309020205020404" pitchFamily="49" charset="0"/>
                <a:cs typeface="B Nazanin" panose="00000400000000000000" pitchFamily="2" charset="-78"/>
                <a:sym typeface="Symbol" panose="05050102010706020507" pitchFamily="18" charset="2"/>
              </a:rPr>
              <a:t>}</a:t>
            </a:r>
            <a:endParaRPr lang="en-US" sz="2400" dirty="0">
              <a:cs typeface="B Nazanin" panose="00000400000000000000"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fa-IR" altLang="en-US" dirty="0">
                <a:cs typeface="B Titr" panose="00000700000000000000" pitchFamily="2" charset="-78"/>
              </a:rPr>
              <a:t>سمافور(ادامه)</a:t>
            </a:r>
            <a:endParaRPr lang="en-US" altLang="en-US" dirty="0"/>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9"/>
            <a:ext cx="8002889" cy="5368795"/>
          </a:xfrm>
        </p:spPr>
        <p:txBody>
          <a:bodyPr/>
          <a:lstStyle/>
          <a:p>
            <a:pPr marL="342900" marR="0" lvl="0" indent="-342900" algn="r" rtl="1">
              <a:buFont typeface="Wingdings" panose="05000000000000000000" pitchFamily="2" charset="2"/>
              <a:buChar char=""/>
              <a:tabLst>
                <a:tab pos="457200" algn="l"/>
              </a:tabLst>
            </a:pPr>
            <a:r>
              <a:rPr lang="en-US" sz="2800" dirty="0">
                <a:effectLst/>
                <a:latin typeface="Symbol" panose="05050102010706020507" pitchFamily="18" charset="2"/>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سِمافور شمارش</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مقدار عدد صحیح می‌تواند روی یک دامنه بدون محدودیت قرار گیرد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en-US" sz="2800" dirty="0">
                <a:effectLst/>
                <a:latin typeface="Symbol" panose="05050102010706020507" pitchFamily="18" charset="2"/>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سِمافور دودویی</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مقدار عدد صحیح می‌تواند تنها بین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۰</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و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قرار گیرد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en-US" sz="2800" dirty="0">
                <a:effectLst/>
                <a:latin typeface="Symbol" panose="05050102010706020507" pitchFamily="18" charset="2"/>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مشابه قفل درگیری متقابل</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(Mutex Lock)</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en-US" sz="2800" dirty="0">
                <a:effectLst/>
                <a:latin typeface="Symbol" panose="05050102010706020507" pitchFamily="18" charset="2"/>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می‌توان یک سِمافور شمارش</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S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را به عنوان یک سِمافور دودویی پیاده‌سازی کرد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effectLst/>
                <a:latin typeface="Calibri" panose="020F0502020204030204" pitchFamily="34" charset="0"/>
                <a:ea typeface="Calibri" panose="020F0502020204030204" pitchFamily="34" charset="0"/>
                <a:cs typeface="B Nazanin" panose="00000400000000000000" pitchFamily="2" charset="-78"/>
              </a:rPr>
              <a:t>با استفاده از سِمافورها می‌توانیم مشکلات مختلف همگام‌سازی را حل کنیم</a:t>
            </a:r>
            <a:r>
              <a:rPr lang="en-US" sz="2800" dirty="0">
                <a:effectLst/>
                <a:latin typeface="Calibri" panose="020F050202020403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4047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fa-IR" altLang="en-US" dirty="0">
                <a:cs typeface="B Titr" panose="00000700000000000000" pitchFamily="2" charset="-78"/>
              </a:rPr>
              <a:t>مثال کاربرد سمافور</a:t>
            </a:r>
            <a:endParaRPr lang="en-US" altLang="en-US" dirty="0"/>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780467" cy="5512820"/>
          </a:xfrm>
        </p:spPr>
        <p:txBody>
          <a:bodyPr/>
          <a:lstStyle/>
          <a:p>
            <a:pPr algn="r" rtl="1">
              <a:tabLst>
                <a:tab pos="2001838" algn="ctr"/>
                <a:tab pos="4513263" algn="ctr"/>
              </a:tabLst>
            </a:pPr>
            <a:r>
              <a:rPr lang="fa-IR" altLang="en-US" dirty="0">
                <a:cs typeface="B Nazanin" panose="00000400000000000000" pitchFamily="2" charset="-78"/>
                <a:sym typeface="MT Extra" panose="05050102010205020202" pitchFamily="18" charset="2"/>
              </a:rPr>
              <a:t>راهکار برای مسئله بخش بحرانی</a:t>
            </a:r>
          </a:p>
          <a:p>
            <a:pPr lvl="1" algn="r" rtl="1">
              <a:tabLst>
                <a:tab pos="2001838" algn="ctr"/>
                <a:tab pos="4513263" algn="ctr"/>
              </a:tabLst>
            </a:pPr>
            <a:r>
              <a:rPr lang="fa-IR" altLang="en-US" dirty="0">
                <a:cs typeface="B Nazanin" panose="00000400000000000000" pitchFamily="2" charset="-78"/>
                <a:sym typeface="MT Extra" panose="05050102010205020202" pitchFamily="18" charset="2"/>
              </a:rPr>
              <a:t>یک سمافور </a:t>
            </a:r>
            <a:r>
              <a:rPr lang="en-US" altLang="en-US" dirty="0">
                <a:cs typeface="B Nazanin" panose="00000400000000000000" pitchFamily="2" charset="-78"/>
                <a:sym typeface="MT Extra" panose="05050102010205020202" pitchFamily="18" charset="2"/>
              </a:rPr>
              <a:t>mutex</a:t>
            </a:r>
            <a:r>
              <a:rPr lang="fa-IR" altLang="en-US" dirty="0">
                <a:cs typeface="B Nazanin" panose="00000400000000000000" pitchFamily="2" charset="-78"/>
                <a:sym typeface="MT Extra" panose="05050102010205020202" pitchFamily="18" charset="2"/>
              </a:rPr>
              <a:t> با مقدار اولیه ۱</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signal(mutex)</a:t>
            </a:r>
            <a:r>
              <a:rPr lang="en-US" altLang="en-US" b="1" dirty="0">
                <a:solidFill>
                  <a:srgbClr val="0000FF"/>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فرآیندهای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P2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را در نظر بگیرید که دارای دو دستورالعمل</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S1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S2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هستند و الزام این است که</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S1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قبل از</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S2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اتفاق بیفتد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یک سِمافور</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“synch”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ایجاد کنید که مقدار اولیه آن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۰</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wait(synch)</a:t>
            </a:r>
            <a:r>
              <a:rPr lang="en-US" altLang="en-US" dirty="0">
                <a:solidFill>
                  <a:srgbClr val="0000FF"/>
                </a:solidFill>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fa-IR" altLang="en-US" dirty="0">
                <a:cs typeface="B Nazanin" panose="00000400000000000000" pitchFamily="2" charset="-78"/>
              </a:rPr>
              <a:t>پیش زمینه</a:t>
            </a:r>
            <a:endParaRPr lang="en-US" altLang="en-US" dirty="0"/>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324986" y="1116492"/>
            <a:ext cx="8494028" cy="4851019"/>
          </a:xfrm>
        </p:spPr>
        <p:txBody>
          <a:bodyPr/>
          <a:lstStyle/>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فرایندها می توانند به طور همزمان اجرا شوند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ممکن است در هر زمانی قطع شوند و اجرای آنها به طور کامل به پایان نرسد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دسترسی همزمان به داده های مشترک ممکن است منجر به ناهمگونی داده شود</a:t>
            </a:r>
            <a:endParaRPr lang="fa-IR"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lvl="1" indent="-342900" algn="r" rtl="1">
              <a:buFont typeface="Wingdings" panose="05000000000000000000" pitchFamily="2" charset="2"/>
              <a:buChar char=""/>
              <a:tabLst>
                <a:tab pos="457200" algn="l"/>
              </a:tabLst>
            </a:pP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حفظ انسجام داده به مکانیزم</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هایی برای اطمینان از اجرای منظم فرآیندهای همکاری نیاز 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در فصل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۴</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مشکل را زمانی نشان دادیم که مسئله بافر محدود را با استفاده از یک شمارنده در نظر گرفتیم که به طور همزمان توسط تولید کننده و مصرف کننده به روز می شود. این امر منجر به وضعیت مسابقه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(Race Condition)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شد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fa-IR" altLang="en-US">
                <a:cs typeface="B Titr" panose="00000700000000000000" pitchFamily="2" charset="-78"/>
              </a:rPr>
              <a:t>پیاده </a:t>
            </a:r>
            <a:r>
              <a:rPr lang="fa-IR" altLang="en-US" dirty="0">
                <a:cs typeface="B Titr" panose="00000700000000000000" pitchFamily="2" charset="-78"/>
              </a:rPr>
              <a:t>سازی سمافور</a:t>
            </a:r>
            <a:endParaRPr lang="en-US" altLang="en-US" dirty="0"/>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9"/>
            <a:ext cx="8026401" cy="5157014"/>
          </a:xfrm>
        </p:spPr>
        <p:txBody>
          <a:bodyPr/>
          <a:lstStyle/>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fa-IR" sz="2400" dirty="0">
                <a:effectLst/>
                <a:latin typeface="Calibri" panose="020F0502020204030204" pitchFamily="34" charset="0"/>
                <a:ea typeface="Calibri" panose="020F0502020204030204" pitchFamily="34" charset="0"/>
                <a:cs typeface="B Nazanin" panose="00000400000000000000" pitchFamily="2" charset="-78"/>
              </a:rPr>
              <a:t>باید</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تضمین شود که هیچ دو فرآیندی نمی‌توانند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wait()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signal()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روی یک سِمافور مشابه در یک زمان اجرا کنند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بنابراین، پیاده‌سازی به مشکل بخش بحرانی تبدیل می‌شود که در آن کدهای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wait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signal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بخش بحرانی قرار می‌گیرند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حالا ممکن است انتظار فعال</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(busy waiting)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پیاده‌سازی بخش بحرانی وجود داشته 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کد پیاده‌سازی کوتاه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انتظار فعال کمی وجود دارد اگر بخش بحرانی به ندرت اشغال 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توجه داشته باشید که برنامه‌ها ممکن است زمان زیادی را در بخش‌های بحرانی صرف کنند و بنابراین این راه‌حل خوبی نیست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fa-IR" altLang="en-US" sz="2400" dirty="0">
                <a:cs typeface="B Titr" panose="00000700000000000000" pitchFamily="2" charset="-78"/>
              </a:rPr>
              <a:t>پیاده سازی سمافور بدون انتظار فعال</a:t>
            </a:r>
            <a:endParaRPr lang="en-US" altLang="en-US" sz="2400" dirty="0"/>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341745" y="1078705"/>
            <a:ext cx="8580581" cy="4740203"/>
          </a:xfrm>
        </p:spPr>
        <p:txBody>
          <a:bodyPr/>
          <a:lstStyle/>
          <a:p>
            <a:pPr marL="0" marR="0" algn="r" rtl="1"/>
            <a:r>
              <a:rPr lang="en-US" sz="2800" dirty="0">
                <a:effectLst/>
                <a:latin typeface="Times New Roman" panose="02020603050405020304" pitchFamily="18" charset="0"/>
                <a:ea typeface="MS PGothic" panose="020B0600070205080204" pitchFamily="34" charset="-128"/>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همراه با هر سِمافور یک صف انتظار مرتبط وجود 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هر ورودی در یک صف انتظار دارای دو داده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1085850" lvl="2"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مقدار (از نوع عدد صحیح)</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1085850" lvl="2"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اشاره‎گر به رکورد بعدی در لیست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دو عملیات وجود 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مسدود کردن</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(Block):</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فرآیندی که این عملیات را فراخوانی می‌کند در صف انتظار مناسب قرار می‌دهد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بیدار کردن</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(Wakeup):</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یکی از فرآیندهای موجود در صف انتظار را حذف کرده و آن را در صف آماده قرار می‌دهد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altLang="en-US" sz="2800" dirty="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fa-IR" altLang="en-US" sz="2800" dirty="0">
                <a:cs typeface="B Titr" panose="00000700000000000000" pitchFamily="2" charset="-78"/>
              </a:rPr>
              <a:t>پیاده سازی سمافور بدون انتظار فعال(ادامه)</a:t>
            </a:r>
            <a:endParaRPr lang="en-US" altLang="en-US" sz="2800" dirty="0"/>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sz="2400" dirty="0"/>
          </a:p>
          <a:p>
            <a:pPr algn="r" rtl="1"/>
            <a:r>
              <a:rPr lang="fa-IR" altLang="en-US" sz="2400" dirty="0">
                <a:cs typeface="B Nazanin" panose="00000400000000000000" pitchFamily="2" charset="-78"/>
              </a:rPr>
              <a:t>صف انتظار</a:t>
            </a:r>
            <a:endParaRPr lang="en-US" altLang="en-US" sz="2400" dirty="0">
              <a:cs typeface="B Nazanin" panose="00000400000000000000" pitchFamily="2" charset="-78"/>
            </a:endParaRPr>
          </a:p>
          <a:p>
            <a:pPr marL="0" indent="0">
              <a:buNone/>
            </a:pPr>
            <a:r>
              <a:rPr lang="en-US" altLang="en-US" sz="2400" dirty="0">
                <a:latin typeface="Courier New" panose="02070309020205020404" pitchFamily="49" charset="0"/>
              </a:rPr>
              <a:t>    </a:t>
            </a:r>
            <a:r>
              <a:rPr lang="en-US" altLang="en-US" sz="2400" dirty="0">
                <a:solidFill>
                  <a:srgbClr val="0066CC"/>
                </a:solidFill>
                <a:latin typeface="Courier New" panose="02070309020205020404" pitchFamily="49" charset="0"/>
              </a:rPr>
              <a:t>typedef</a:t>
            </a:r>
            <a:r>
              <a:rPr lang="en-US" altLang="en-US" sz="2400" dirty="0">
                <a:latin typeface="Courier New" panose="02070309020205020404" pitchFamily="49" charset="0"/>
              </a:rPr>
              <a:t> </a:t>
            </a:r>
            <a:r>
              <a:rPr lang="en-US" altLang="en-US" sz="2400" b="1" dirty="0">
                <a:latin typeface="Courier New" panose="02070309020205020404" pitchFamily="49" charset="0"/>
              </a:rPr>
              <a:t>struct</a:t>
            </a:r>
            <a:r>
              <a:rPr lang="en-US" altLang="en-US" sz="2400" dirty="0">
                <a:latin typeface="Courier New" panose="02070309020205020404" pitchFamily="49" charset="0"/>
              </a:rPr>
              <a:t> { </a:t>
            </a:r>
          </a:p>
          <a:p>
            <a:pPr>
              <a:buFont typeface="Monotype Sorts" pitchFamily="-84" charset="2"/>
              <a:buNone/>
            </a:pPr>
            <a:r>
              <a:rPr lang="en-US" altLang="en-US" sz="2400" dirty="0">
                <a:latin typeface="Courier New" panose="02070309020205020404" pitchFamily="49" charset="0"/>
              </a:rPr>
              <a:t>   	</a:t>
            </a:r>
            <a:r>
              <a:rPr lang="en-US" altLang="en-US" sz="2400" b="1" dirty="0" err="1">
                <a:latin typeface="Courier New" panose="02070309020205020404" pitchFamily="49" charset="0"/>
              </a:rPr>
              <a:t>int</a:t>
            </a:r>
            <a:r>
              <a:rPr lang="en-US" altLang="en-US" sz="2400" dirty="0">
                <a:latin typeface="Courier New" panose="02070309020205020404" pitchFamily="49" charset="0"/>
              </a:rPr>
              <a:t> value; </a:t>
            </a:r>
          </a:p>
          <a:p>
            <a:pPr>
              <a:buFont typeface="Monotype Sorts" pitchFamily="-84" charset="2"/>
              <a:buNone/>
            </a:pPr>
            <a:r>
              <a:rPr lang="en-US" altLang="en-US" sz="2400" dirty="0">
                <a:latin typeface="Courier New" panose="02070309020205020404" pitchFamily="49" charset="0"/>
              </a:rPr>
              <a:t>   	</a:t>
            </a:r>
            <a:r>
              <a:rPr lang="en-US" altLang="en-US" sz="2400" b="1" dirty="0">
                <a:latin typeface="Courier New" panose="02070309020205020404" pitchFamily="49" charset="0"/>
              </a:rPr>
              <a:t>struct</a:t>
            </a:r>
            <a:r>
              <a:rPr lang="en-US" altLang="en-US" sz="2400" dirty="0">
                <a:latin typeface="Courier New" panose="02070309020205020404" pitchFamily="49" charset="0"/>
              </a:rPr>
              <a:t> </a:t>
            </a:r>
            <a:r>
              <a:rPr lang="en-US" altLang="en-US" sz="2400" dirty="0">
                <a:solidFill>
                  <a:srgbClr val="0066CC"/>
                </a:solidFill>
                <a:latin typeface="Courier New" panose="02070309020205020404" pitchFamily="49" charset="0"/>
              </a:rPr>
              <a:t>process</a:t>
            </a:r>
            <a:r>
              <a:rPr lang="en-US" altLang="en-US" sz="2400" dirty="0">
                <a:latin typeface="Courier New" panose="02070309020205020404" pitchFamily="49" charset="0"/>
              </a:rPr>
              <a:t> </a:t>
            </a:r>
            <a:r>
              <a:rPr lang="en-US" altLang="en-US" sz="2400" b="1" dirty="0">
                <a:latin typeface="Courier New" panose="02070309020205020404" pitchFamily="49" charset="0"/>
              </a:rPr>
              <a:t>*list</a:t>
            </a:r>
            <a:r>
              <a:rPr lang="en-US" altLang="en-US" sz="2400" dirty="0">
                <a:latin typeface="Courier New" panose="02070309020205020404" pitchFamily="49" charset="0"/>
              </a:rPr>
              <a:t>; </a:t>
            </a:r>
          </a:p>
          <a:p>
            <a:pPr>
              <a:buFont typeface="Monotype Sorts" pitchFamily="-84" charset="2"/>
              <a:buNone/>
            </a:pPr>
            <a:r>
              <a:rPr lang="en-US" altLang="en-US" sz="2400" dirty="0">
                <a:latin typeface="Courier New" panose="02070309020205020404" pitchFamily="49" charset="0"/>
              </a:rPr>
              <a:t>    } </a:t>
            </a:r>
            <a:r>
              <a:rPr lang="en-US" altLang="en-US" sz="2400" dirty="0">
                <a:solidFill>
                  <a:srgbClr val="0066CC"/>
                </a:solidFill>
                <a:latin typeface="Courier New" panose="02070309020205020404" pitchFamily="49" charset="0"/>
              </a:rPr>
              <a:t>semaphore</a:t>
            </a:r>
            <a:r>
              <a:rPr lang="en-US" altLang="en-US" sz="2400" dirty="0">
                <a:latin typeface="Courier New" panose="02070309020205020404" pitchFamily="49" charset="0"/>
              </a:rPr>
              <a:t>; </a:t>
            </a:r>
          </a:p>
          <a:p>
            <a:endParaRPr lang="en-US" altLang="en-US" sz="2400" dirty="0"/>
          </a:p>
          <a:p>
            <a:pPr lvl="1"/>
            <a:endParaRPr lang="en-US" altLang="en-US" sz="2400" dirty="0"/>
          </a:p>
          <a:p>
            <a:pPr>
              <a:buFont typeface="Monotype Sorts" pitchFamily="-84" charset="2"/>
              <a:buNone/>
            </a:pPr>
            <a:r>
              <a:rPr lang="en-US" altLang="en-US" sz="2400"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fa-IR" altLang="en-US" sz="2800" dirty="0">
                <a:cs typeface="B Titr" panose="00000700000000000000" pitchFamily="2" charset="-78"/>
              </a:rPr>
              <a:t>پیاده سازی سمافور بدون انتظار فعال(ادامه)</a:t>
            </a:r>
            <a:endParaRPr lang="en-US" altLang="en-US" sz="2800" dirty="0"/>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840509" y="901700"/>
            <a:ext cx="6436591" cy="5029200"/>
          </a:xfrm>
        </p:spPr>
        <p:txBody>
          <a:bodyPr/>
          <a:lstStyle/>
          <a:p>
            <a:pPr marL="0" indent="0">
              <a:buFont typeface="Monotype Sorts" pitchFamily="-84" charset="2"/>
              <a:buNone/>
            </a:pPr>
            <a:r>
              <a:rPr lang="en-US" altLang="en-US" dirty="0">
                <a:solidFill>
                  <a:srgbClr val="0066CC"/>
                </a:solidFill>
                <a:latin typeface="Consolas" panose="020B0609020204030204" pitchFamily="49" charset="0"/>
              </a:rPr>
              <a:t>wait</a:t>
            </a:r>
            <a:r>
              <a:rPr lang="en-US" altLang="en-US" dirty="0">
                <a:latin typeface="Consolas" panose="020B0609020204030204" pitchFamily="49" charset="0"/>
              </a:rPr>
              <a:t>(</a:t>
            </a:r>
            <a:r>
              <a:rPr lang="en-US" altLang="en-US" b="1" dirty="0">
                <a:latin typeface="Consolas" panose="020B0609020204030204" pitchFamily="49" charset="0"/>
              </a:rPr>
              <a:t>semaphore</a:t>
            </a:r>
            <a:r>
              <a:rPr lang="en-US" altLang="en-US" dirty="0">
                <a:latin typeface="Consolas" panose="020B0609020204030204" pitchFamily="49" charset="0"/>
              </a:rPr>
              <a:t> </a:t>
            </a:r>
            <a:r>
              <a:rPr lang="en-US" altLang="en-US" dirty="0">
                <a:solidFill>
                  <a:srgbClr val="0066CC"/>
                </a:solidFill>
                <a:latin typeface="Consolas" panose="020B0609020204030204" pitchFamily="49" charset="0"/>
              </a:rPr>
              <a:t>*S</a:t>
            </a:r>
            <a:r>
              <a:rPr lang="en-US" altLang="en-US" dirty="0">
                <a:latin typeface="Consolas" panose="020B0609020204030204" pitchFamily="49" charset="0"/>
              </a:rPr>
              <a:t>) { </a:t>
            </a:r>
          </a:p>
          <a:p>
            <a:pPr marL="0" indent="0">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S</a:t>
            </a:r>
            <a:r>
              <a:rPr lang="en-US" altLang="en-US" dirty="0">
                <a:latin typeface="Consolas" panose="020B0609020204030204" pitchFamily="49" charset="0"/>
              </a:rPr>
              <a:t>-&gt;</a:t>
            </a:r>
            <a:r>
              <a:rPr lang="en-US" altLang="en-US" b="1" dirty="0">
                <a:latin typeface="Consolas" panose="020B0609020204030204" pitchFamily="49" charset="0"/>
              </a:rPr>
              <a:t>value-</a:t>
            </a:r>
            <a:r>
              <a:rPr lang="en-US" altLang="en-US" dirty="0">
                <a:latin typeface="Consolas" panose="020B0609020204030204" pitchFamily="49" charset="0"/>
              </a:rPr>
              <a:t>-; </a:t>
            </a:r>
          </a:p>
          <a:p>
            <a:pPr marL="0" indent="0">
              <a:buFont typeface="Monotype Sorts" pitchFamily="-84" charset="2"/>
              <a:buNone/>
            </a:pPr>
            <a:r>
              <a:rPr lang="en-US" altLang="en-US" dirty="0">
                <a:latin typeface="Consolas" panose="020B0609020204030204" pitchFamily="49" charset="0"/>
              </a:rPr>
              <a:t>   if (S-&gt;value &lt; 0) {</a:t>
            </a:r>
            <a:br>
              <a:rPr lang="en-US" altLang="en-US" dirty="0">
                <a:latin typeface="Consolas" panose="020B0609020204030204" pitchFamily="49" charset="0"/>
              </a:rPr>
            </a:br>
            <a:r>
              <a:rPr lang="en-US" altLang="en-US" dirty="0">
                <a:latin typeface="Consolas" panose="020B0609020204030204" pitchFamily="49" charset="0"/>
              </a:rPr>
              <a:t>      </a:t>
            </a:r>
            <a:r>
              <a:rPr lang="en-US" altLang="en-US" dirty="0">
                <a:solidFill>
                  <a:srgbClr val="0066CC"/>
                </a:solidFill>
                <a:latin typeface="Consolas" panose="020B0609020204030204" pitchFamily="49" charset="0"/>
              </a:rPr>
              <a:t>add</a:t>
            </a:r>
            <a:r>
              <a:rPr lang="en-US" altLang="en-US" dirty="0">
                <a:latin typeface="Consolas" panose="020B0609020204030204" pitchFamily="49" charset="0"/>
              </a:rPr>
              <a:t> this process to </a:t>
            </a:r>
            <a:r>
              <a:rPr lang="en-US" altLang="en-US" b="1" dirty="0">
                <a:solidFill>
                  <a:srgbClr val="0066CC"/>
                </a:solidFill>
                <a:latin typeface="Consolas" panose="020B0609020204030204" pitchFamily="49" charset="0"/>
              </a:rPr>
              <a:t>S-&gt;list</a:t>
            </a:r>
            <a:r>
              <a:rPr lang="en-US" altLang="en-US" dirty="0">
                <a:latin typeface="Consolas" panose="020B0609020204030204" pitchFamily="49" charset="0"/>
              </a:rPr>
              <a:t>; </a:t>
            </a:r>
          </a:p>
          <a:p>
            <a:pPr marL="0" indent="0">
              <a:buFont typeface="Monotype Sorts" pitchFamily="-84" charset="2"/>
              <a:buNone/>
            </a:pPr>
            <a:r>
              <a:rPr lang="en-US" altLang="en-US" dirty="0">
                <a:latin typeface="Consolas" panose="020B0609020204030204" pitchFamily="49" charset="0"/>
              </a:rPr>
              <a:t>      </a:t>
            </a:r>
            <a:r>
              <a:rPr lang="en-US" altLang="en-US" dirty="0">
                <a:solidFill>
                  <a:srgbClr val="0066CC"/>
                </a:solidFill>
                <a:latin typeface="Consolas" panose="020B0609020204030204" pitchFamily="49" charset="0"/>
              </a:rPr>
              <a:t>sleep</a:t>
            </a:r>
            <a:r>
              <a:rPr lang="en-US" altLang="en-US" dirty="0">
                <a:latin typeface="Consolas" panose="020B0609020204030204" pitchFamily="49" charset="0"/>
              </a:rPr>
              <a:t>(); </a:t>
            </a:r>
          </a:p>
          <a:p>
            <a:pPr marL="0" indent="0">
              <a:buFont typeface="Monotype Sorts" pitchFamily="-84" charset="2"/>
              <a:buNone/>
            </a:pPr>
            <a:r>
              <a:rPr lang="en-US" altLang="en-US" dirty="0">
                <a:latin typeface="Consolas" panose="020B0609020204030204" pitchFamily="49" charset="0"/>
              </a:rPr>
              <a:t>   } </a:t>
            </a:r>
          </a:p>
          <a:p>
            <a:pPr marL="0" indent="0">
              <a:buFont typeface="Monotype Sorts" pitchFamily="-84" charset="2"/>
              <a:buNone/>
            </a:pPr>
            <a:r>
              <a:rPr lang="en-US" altLang="en-US" dirty="0">
                <a:latin typeface="Consolas" panose="020B0609020204030204" pitchFamily="49" charset="0"/>
              </a:rPr>
              <a:t>}</a:t>
            </a:r>
          </a:p>
          <a:p>
            <a:pPr marL="0" indent="0">
              <a:buFont typeface="Monotype Sorts" pitchFamily="-84" charset="2"/>
              <a:buNone/>
            </a:pPr>
            <a:r>
              <a:rPr lang="en-US" altLang="en-US" dirty="0">
                <a:latin typeface="Consolas" panose="020B0609020204030204" pitchFamily="49" charset="0"/>
              </a:rPr>
              <a:t>---------------------------------------</a:t>
            </a:r>
          </a:p>
          <a:p>
            <a:pPr marL="0" indent="0">
              <a:buFont typeface="Monotype Sorts" pitchFamily="-84" charset="2"/>
              <a:buNone/>
            </a:pPr>
            <a:r>
              <a:rPr lang="en-US" altLang="en-US" dirty="0">
                <a:solidFill>
                  <a:srgbClr val="0066CC"/>
                </a:solidFill>
                <a:latin typeface="Consolas" panose="020B0609020204030204" pitchFamily="49" charset="0"/>
              </a:rPr>
              <a:t>signal</a:t>
            </a:r>
            <a:r>
              <a:rPr lang="en-US" altLang="en-US" dirty="0">
                <a:latin typeface="Consolas" panose="020B0609020204030204" pitchFamily="49" charset="0"/>
              </a:rPr>
              <a:t>(semaphore *S) { </a:t>
            </a:r>
          </a:p>
          <a:p>
            <a:pPr marL="0" indent="0">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S</a:t>
            </a:r>
            <a:r>
              <a:rPr lang="en-US" altLang="en-US" dirty="0">
                <a:latin typeface="Consolas" panose="020B0609020204030204" pitchFamily="49" charset="0"/>
              </a:rPr>
              <a:t>-&gt;</a:t>
            </a:r>
            <a:r>
              <a:rPr lang="en-US" altLang="en-US" b="1" dirty="0">
                <a:latin typeface="Consolas" panose="020B0609020204030204" pitchFamily="49" charset="0"/>
              </a:rPr>
              <a:t>value</a:t>
            </a:r>
            <a:r>
              <a:rPr lang="en-US" altLang="en-US" dirty="0">
                <a:latin typeface="Consolas" panose="020B0609020204030204" pitchFamily="49" charset="0"/>
              </a:rPr>
              <a:t>++; </a:t>
            </a:r>
          </a:p>
          <a:p>
            <a:pPr marL="0" indent="0">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if</a:t>
            </a:r>
            <a:r>
              <a:rPr lang="en-US" altLang="en-US" dirty="0">
                <a:latin typeface="Consolas" panose="020B0609020204030204" pitchFamily="49" charset="0"/>
              </a:rPr>
              <a:t> (S-&gt;value &lt;= 0) {</a:t>
            </a:r>
            <a:br>
              <a:rPr lang="en-US" altLang="en-US" dirty="0">
                <a:latin typeface="Consolas" panose="020B0609020204030204" pitchFamily="49" charset="0"/>
              </a:rPr>
            </a:br>
            <a:r>
              <a:rPr lang="en-US" altLang="en-US" dirty="0">
                <a:latin typeface="Consolas" panose="020B0609020204030204" pitchFamily="49" charset="0"/>
              </a:rPr>
              <a:t>      </a:t>
            </a:r>
            <a:r>
              <a:rPr lang="en-US" altLang="en-US" dirty="0">
                <a:solidFill>
                  <a:srgbClr val="0066CC"/>
                </a:solidFill>
                <a:latin typeface="Consolas" panose="020B0609020204030204" pitchFamily="49" charset="0"/>
              </a:rPr>
              <a:t>remove</a:t>
            </a:r>
            <a:r>
              <a:rPr lang="en-US" altLang="en-US" dirty="0">
                <a:latin typeface="Consolas" panose="020B0609020204030204" pitchFamily="49" charset="0"/>
              </a:rPr>
              <a:t> a process P from </a:t>
            </a:r>
            <a:r>
              <a:rPr lang="en-US" altLang="en-US" b="1" dirty="0">
                <a:solidFill>
                  <a:srgbClr val="0066CC"/>
                </a:solidFill>
                <a:latin typeface="Consolas" panose="020B0609020204030204" pitchFamily="49" charset="0"/>
              </a:rPr>
              <a:t>S-&gt;list</a:t>
            </a:r>
            <a:r>
              <a:rPr lang="en-US" altLang="en-US" dirty="0">
                <a:latin typeface="Consolas" panose="020B0609020204030204" pitchFamily="49" charset="0"/>
              </a:rPr>
              <a:t>; </a:t>
            </a:r>
          </a:p>
          <a:p>
            <a:pPr marL="0" indent="0">
              <a:buFont typeface="Monotype Sorts" pitchFamily="-84" charset="2"/>
              <a:buNone/>
            </a:pPr>
            <a:r>
              <a:rPr lang="en-US" altLang="en-US" dirty="0">
                <a:latin typeface="Consolas" panose="020B0609020204030204" pitchFamily="49" charset="0"/>
              </a:rPr>
              <a:t>      </a:t>
            </a:r>
            <a:r>
              <a:rPr lang="en-US" altLang="en-US" dirty="0">
                <a:solidFill>
                  <a:srgbClr val="0066CC"/>
                </a:solidFill>
                <a:latin typeface="Consolas" panose="020B0609020204030204" pitchFamily="49" charset="0"/>
              </a:rPr>
              <a:t>wakeup</a:t>
            </a:r>
            <a:r>
              <a:rPr lang="en-US" altLang="en-US" dirty="0">
                <a:latin typeface="Consolas" panose="020B0609020204030204" pitchFamily="49" charset="0"/>
              </a:rPr>
              <a:t>(P); </a:t>
            </a:r>
          </a:p>
          <a:p>
            <a:pPr marL="0" indent="0">
              <a:buFont typeface="Monotype Sorts" pitchFamily="-84" charset="2"/>
              <a:buNone/>
            </a:pPr>
            <a:r>
              <a:rPr lang="en-US" altLang="en-US" dirty="0">
                <a:latin typeface="Consolas" panose="020B0609020204030204" pitchFamily="49" charset="0"/>
              </a:rPr>
              <a:t>   } </a:t>
            </a:r>
          </a:p>
          <a:p>
            <a:pPr marL="0" indent="0">
              <a:buFont typeface="Monotype Sorts" pitchFamily="-84" charset="2"/>
              <a:buNone/>
            </a:pPr>
            <a:r>
              <a:rPr lang="en-US" altLang="en-US" dirty="0">
                <a:latin typeface="Consolas" panose="020B0609020204030204" pitchFamily="49"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7" y="1282700"/>
            <a:ext cx="7762875" cy="4860925"/>
          </a:xfrm>
        </p:spPr>
        <p:txBody>
          <a:bodyPr/>
          <a:lstStyle/>
          <a:p>
            <a:pPr algn="r" rtl="1"/>
            <a:r>
              <a:rPr lang="fa-IR" altLang="en-US" sz="2400" dirty="0">
                <a:cs typeface="B Nazanin" panose="00000400000000000000" pitchFamily="2" charset="-78"/>
              </a:rPr>
              <a:t>استفاده نادرست از عملیات‌های سمافور</a:t>
            </a:r>
            <a:endParaRPr lang="en-US" altLang="en-US" sz="2400" dirty="0">
              <a:cs typeface="B Nazanin" panose="00000400000000000000" pitchFamily="2" charset="-78"/>
            </a:endParaRPr>
          </a:p>
          <a:p>
            <a:pPr lvl="1"/>
            <a:r>
              <a:rPr lang="en-US" altLang="en-US" sz="2400" dirty="0">
                <a:cs typeface="B Nazanin" panose="00000400000000000000" pitchFamily="2" charset="-78"/>
              </a:rPr>
              <a:t> </a:t>
            </a:r>
            <a:r>
              <a:rPr lang="en-US" altLang="en-US" sz="2400" b="1" dirty="0">
                <a:latin typeface="Courier New" panose="02070309020205020404" pitchFamily="49" charset="0"/>
                <a:cs typeface="B Nazanin" panose="00000400000000000000" pitchFamily="2" charset="-78"/>
              </a:rPr>
              <a:t>signal(mutex)  ….  wait(mutex)</a:t>
            </a:r>
          </a:p>
          <a:p>
            <a:pPr lvl="2" algn="r" rtl="1"/>
            <a:r>
              <a:rPr lang="fa-IR" sz="2400" dirty="0">
                <a:cs typeface="B Nazanin" panose="00000400000000000000" pitchFamily="2" charset="-78"/>
              </a:rPr>
              <a:t>چندین فرایند در ناحیه بحرانی خود هستند. </a:t>
            </a:r>
            <a:endParaRPr lang="en-US" altLang="en-US" sz="2400" b="1" dirty="0">
              <a:latin typeface="Courier New" panose="02070309020205020404" pitchFamily="49" charset="0"/>
              <a:cs typeface="B Nazanin" panose="00000400000000000000" pitchFamily="2" charset="-78"/>
            </a:endParaRPr>
          </a:p>
          <a:p>
            <a:pPr lvl="1"/>
            <a:r>
              <a:rPr lang="en-US" altLang="en-US" sz="2400" dirty="0">
                <a:cs typeface="B Nazanin" panose="00000400000000000000" pitchFamily="2" charset="-78"/>
              </a:rPr>
              <a:t> </a:t>
            </a:r>
            <a:r>
              <a:rPr lang="en-US" altLang="en-US" sz="2400" b="1" dirty="0">
                <a:latin typeface="Courier New" panose="02070309020205020404" pitchFamily="49" charset="0"/>
                <a:cs typeface="B Nazanin" panose="00000400000000000000" pitchFamily="2" charset="-78"/>
              </a:rPr>
              <a:t>wait(mutex)  …  wait(mutex)</a:t>
            </a:r>
          </a:p>
          <a:p>
            <a:pPr lvl="1" algn="r" rtl="1"/>
            <a:r>
              <a:rPr lang="fa-IR" altLang="en-US" sz="2400" dirty="0">
                <a:cs typeface="B Nazanin" panose="00000400000000000000" pitchFamily="2" charset="-78"/>
              </a:rPr>
              <a:t>فرآیند تا ابد به خواب می‌رود. </a:t>
            </a:r>
            <a:endParaRPr lang="en-US" altLang="en-US" sz="2400" dirty="0">
              <a:cs typeface="B Nazanin" panose="00000400000000000000" pitchFamily="2" charset="-78"/>
            </a:endParaRPr>
          </a:p>
          <a:p>
            <a:pPr lvl="1"/>
            <a:r>
              <a:rPr lang="en-US" altLang="en-US" sz="2400" dirty="0">
                <a:cs typeface="B Nazanin" panose="00000400000000000000" pitchFamily="2" charset="-78"/>
              </a:rPr>
              <a:t> Omitting  of </a:t>
            </a:r>
            <a:r>
              <a:rPr lang="en-US" altLang="en-US" sz="2400" b="1" dirty="0">
                <a:latin typeface="Courier New" panose="02070309020205020404" pitchFamily="49" charset="0"/>
                <a:cs typeface="B Nazanin" panose="00000400000000000000" pitchFamily="2" charset="-78"/>
              </a:rPr>
              <a:t>wait (mutex) </a:t>
            </a:r>
            <a:r>
              <a:rPr lang="en-US" altLang="en-US" sz="2400" dirty="0">
                <a:cs typeface="B Nazanin" panose="00000400000000000000" pitchFamily="2" charset="-78"/>
              </a:rPr>
              <a:t>and/or </a:t>
            </a:r>
            <a:r>
              <a:rPr lang="en-US" altLang="en-US" sz="2400" b="1" dirty="0">
                <a:latin typeface="Courier New" panose="02070309020205020404" pitchFamily="49" charset="0"/>
                <a:cs typeface="B Nazanin" panose="00000400000000000000" pitchFamily="2" charset="-78"/>
              </a:rPr>
              <a:t>signal (mutex)</a:t>
            </a:r>
            <a:endParaRPr lang="en-US" altLang="en-US" sz="2400" dirty="0">
              <a:cs typeface="B Nazanin" panose="00000400000000000000" pitchFamily="2" charset="-78"/>
            </a:endParaRPr>
          </a:p>
          <a:p>
            <a:pPr lvl="1"/>
            <a:endParaRPr lang="en-US" altLang="en-US" sz="2400" dirty="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این موارد - و موارد دیگر - نمونه‌هایی از اتفاقاتی هستند که می‌توانند در صورت استفاده نادرست از سِمافورها و سایر ابزارهای همگام‌سازی رخ دهند</a:t>
            </a:r>
            <a:r>
              <a:rPr lang="en-US" sz="2400" dirty="0">
                <a:effectLst/>
                <a:latin typeface="Calibri" panose="020F0502020204030204" pitchFamily="34" charset="0"/>
                <a:ea typeface="Calibri" panose="020F0502020204030204" pitchFamily="34" charset="0"/>
                <a:cs typeface="B Nazanin" panose="00000400000000000000" pitchFamily="2" charset="-78"/>
              </a:rPr>
              <a:t>.</a:t>
            </a:r>
          </a:p>
          <a:p>
            <a:endParaRPr lang="en-US" altLang="en-US" sz="2400" dirty="0">
              <a:cs typeface="B Nazanin" panose="00000400000000000000" pitchFamily="2" charset="-78"/>
            </a:endParaRPr>
          </a:p>
          <a:p>
            <a:endParaRPr lang="en-US" altLang="en-US" sz="2400" dirty="0">
              <a:cs typeface="B Nazanin" panose="00000400000000000000" pitchFamily="2" charset="-78"/>
            </a:endParaRPr>
          </a:p>
          <a:p>
            <a:endParaRPr lang="en-US" altLang="en-US" sz="2400" dirty="0">
              <a:cs typeface="B Nazanin" panose="00000400000000000000"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80377" y="998537"/>
            <a:ext cx="7691178" cy="4860925"/>
          </a:xfrm>
        </p:spPr>
        <p:txBody>
          <a:bodyPr/>
          <a:lstStyle/>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نوع داده انتزاعی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latin typeface="Times New Roman" panose="02020603050405020304" pitchFamily="18" charset="0"/>
                <a:ea typeface="Times New Roman" panose="02020603050405020304" pitchFamily="18" charset="0"/>
                <a:cs typeface="B Nazanin" panose="00000400000000000000" pitchFamily="2" charset="-78"/>
              </a:rPr>
              <a:t>Abstract Data Type</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latin typeface="Times New Roman" panose="02020603050405020304" pitchFamily="18" charset="0"/>
                <a:ea typeface="Times New Roman" panose="02020603050405020304" pitchFamily="18" charset="0"/>
                <a:cs typeface="B Nazanin" panose="00000400000000000000" pitchFamily="2" charset="-78"/>
              </a:rPr>
              <a:t>ADT</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که یک مکانیزم راحت و مؤثر برای همگام‌سازی فرآیند را فراهم می‌کند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نوع داده انتزاعی، متغیرهای داخلی فقط توسط کد درون رویه</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(مانیتور)</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قابل دسترسی هستند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فقط یک فرآیند می‌تواند در یک زمان در داخل مانیتور فعال 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نحوه نگارش شبه کد یک مانیتور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lvl="2">
              <a:lnSpc>
                <a:spcPct val="80000"/>
              </a:lnSpc>
              <a:buFont typeface="Webdings" panose="05030102010509060703" pitchFamily="18" charset="2"/>
              <a:buNone/>
            </a:pPr>
            <a:endParaRPr lang="en-US" altLang="en-US" sz="1600" dirty="0">
              <a:solidFill>
                <a:srgbClr val="0000FF"/>
              </a:solidFill>
            </a:endParaRP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monitor monitor-name</a:t>
            </a: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a:t>
            </a: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	// shared variable declarations</a:t>
            </a: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	function P1 (…) { …. }</a:t>
            </a: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	function P2 (…) { …. }</a:t>
            </a: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	function </a:t>
            </a:r>
            <a:r>
              <a:rPr lang="en-US" altLang="en-US" dirty="0" err="1">
                <a:solidFill>
                  <a:srgbClr val="000000"/>
                </a:solidFill>
                <a:latin typeface="Consolas" panose="020B0609020204030204" pitchFamily="49" charset="0"/>
              </a:rPr>
              <a:t>Pn</a:t>
            </a:r>
            <a:r>
              <a:rPr lang="en-US" altLang="en-US" dirty="0">
                <a:solidFill>
                  <a:srgbClr val="000000"/>
                </a:solidFill>
                <a:latin typeface="Consolas" panose="020B0609020204030204" pitchFamily="49" charset="0"/>
              </a:rPr>
              <a:t> (…) {……}</a:t>
            </a: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  initialization code (…) { … }</a:t>
            </a:r>
          </a:p>
          <a:p>
            <a:pPr lvl="2">
              <a:lnSpc>
                <a:spcPct val="80000"/>
              </a:lnSpc>
              <a:buFont typeface="Webdings" panose="05030102010509060703" pitchFamily="18" charset="2"/>
              <a:buNone/>
            </a:pPr>
            <a:r>
              <a:rPr lang="en-US" altLang="en-US" dirty="0">
                <a:solidFill>
                  <a:srgbClr val="000000"/>
                </a:solidFill>
                <a:latin typeface="Consolas" panose="020B0609020204030204" pitchFamily="49"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723" y="1078487"/>
            <a:ext cx="42751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8E3BF78-B8CE-409F-B43E-8D7D3FCE2FA8}"/>
              </a:ext>
            </a:extLst>
          </p:cNvPr>
          <p:cNvSpPr txBox="1"/>
          <p:nvPr/>
        </p:nvSpPr>
        <p:spPr>
          <a:xfrm>
            <a:off x="3389746" y="1930400"/>
            <a:ext cx="5569528" cy="4747005"/>
          </a:xfrm>
          <a:prstGeom prst="rect">
            <a:avLst/>
          </a:prstGeom>
          <a:noFill/>
        </p:spPr>
        <p:txBody>
          <a:bodyPr wrap="square">
            <a:spAutoFit/>
          </a:bodyPr>
          <a:lstStyle/>
          <a:p>
            <a:pPr marL="285750" marR="0" indent="-285750" algn="r" rtl="1">
              <a:lnSpc>
                <a:spcPct val="107000"/>
              </a:lnSpc>
              <a:spcBef>
                <a:spcPts val="0"/>
              </a:spcBef>
              <a:spcAft>
                <a:spcPts val="800"/>
              </a:spcAft>
              <a:buFont typeface="Wingdings" panose="05000000000000000000" pitchFamily="2" charset="2"/>
              <a:buChar char="v"/>
            </a:pPr>
            <a:r>
              <a:rPr lang="ar-SA" sz="2400" dirty="0">
                <a:solidFill>
                  <a:srgbClr val="1F1F1F"/>
                </a:solidFill>
                <a:effectLst/>
                <a:latin typeface="Google Sans"/>
                <a:ea typeface="Times New Roman" panose="02020603050405020304" pitchFamily="18" charset="0"/>
                <a:cs typeface="B Nazanin" panose="00000400000000000000" pitchFamily="2" charset="-78"/>
              </a:rPr>
              <a:t>عبارت "مانیتور" (</a:t>
            </a:r>
            <a:r>
              <a:rPr lang="en-US" sz="2400" dirty="0">
                <a:solidFill>
                  <a:srgbClr val="1F1F1F"/>
                </a:solidFill>
                <a:effectLst/>
                <a:latin typeface="Google Sans"/>
                <a:ea typeface="Times New Roman" panose="02020603050405020304" pitchFamily="18" charset="0"/>
                <a:cs typeface="B Nazanin" panose="00000400000000000000" pitchFamily="2" charset="-78"/>
              </a:rPr>
              <a:t>monitor</a:t>
            </a:r>
            <a:r>
              <a:rPr lang="ar-SA" sz="2400" dirty="0">
                <a:solidFill>
                  <a:srgbClr val="1F1F1F"/>
                </a:solidFill>
                <a:effectLst/>
                <a:latin typeface="Google Sans"/>
                <a:ea typeface="Times New Roman" panose="02020603050405020304" pitchFamily="18" charset="0"/>
                <a:cs typeface="B Nazanin" panose="00000400000000000000" pitchFamily="2" charset="-78"/>
              </a:rPr>
              <a:t>) تضمین می کند که تنها یک فرآیند در یک زمان درون مانیتور فعال باشد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285750" marR="0" indent="-285750" algn="r" rtl="1">
              <a:lnSpc>
                <a:spcPct val="107000"/>
              </a:lnSpc>
              <a:spcBef>
                <a:spcPts val="0"/>
              </a:spcBef>
              <a:spcAft>
                <a:spcPts val="800"/>
              </a:spcAft>
              <a:buFont typeface="Wingdings" panose="05000000000000000000" pitchFamily="2" charset="2"/>
              <a:buChar char="v"/>
            </a:pPr>
            <a:r>
              <a:rPr lang="ar-SA" sz="2400" dirty="0">
                <a:effectLst/>
                <a:latin typeface="Calibri" panose="020F0502020204030204" pitchFamily="34" charset="0"/>
                <a:ea typeface="Calibri" panose="020F0502020204030204" pitchFamily="34" charset="0"/>
                <a:cs typeface="B Nazanin" panose="00000400000000000000" pitchFamily="2" charset="-78"/>
              </a:rPr>
              <a:t>ساختار مانیتور</a:t>
            </a:r>
            <a:r>
              <a:rPr lang="en-US" sz="2400" dirty="0">
                <a:effectLst/>
                <a:latin typeface="Calibri" panose="020F0502020204030204" pitchFamily="34" charset="0"/>
                <a:ea typeface="Calibri" panose="020F0502020204030204" pitchFamily="34" charset="0"/>
                <a:cs typeface="B Nazanin" panose="00000400000000000000" pitchFamily="2" charset="-78"/>
              </a:rPr>
              <a:t> (monitor construct) </a:t>
            </a:r>
            <a:r>
              <a:rPr lang="ar-SA" sz="2400" dirty="0">
                <a:effectLst/>
                <a:latin typeface="Calibri" panose="020F0502020204030204" pitchFamily="34" charset="0"/>
                <a:ea typeface="Calibri" panose="020F0502020204030204" pitchFamily="34" charset="0"/>
                <a:cs typeface="B Nazanin" panose="00000400000000000000" pitchFamily="2" charset="-78"/>
              </a:rPr>
              <a:t>برای مدل سازی برخی از </a:t>
            </a:r>
            <a:r>
              <a:rPr lang="ar-SA" sz="2400" b="1" dirty="0">
                <a:effectLst/>
                <a:latin typeface="Calibri" panose="020F0502020204030204" pitchFamily="34" charset="0"/>
                <a:ea typeface="Calibri" panose="020F0502020204030204" pitchFamily="34" charset="0"/>
                <a:cs typeface="B Nazanin" panose="00000400000000000000" pitchFamily="2" charset="-78"/>
              </a:rPr>
              <a:t>طرح های همگام سازی به قدر کافی قدرتمند نیست</a:t>
            </a:r>
            <a:r>
              <a:rPr lang="en-US" sz="2400" dirty="0">
                <a:effectLst/>
                <a:latin typeface="Calibri" panose="020F0502020204030204" pitchFamily="34" charset="0"/>
                <a:ea typeface="Calibri" panose="020F0502020204030204" pitchFamily="34" charset="0"/>
                <a:cs typeface="B Nazanin" panose="00000400000000000000" pitchFamily="2" charset="-78"/>
              </a:rPr>
              <a:t>. </a:t>
            </a:r>
          </a:p>
          <a:p>
            <a:pPr marL="741363" lvl="1" indent="-285750" algn="r" rtl="1">
              <a:lnSpc>
                <a:spcPct val="107000"/>
              </a:lnSpc>
              <a:spcBef>
                <a:spcPts val="0"/>
              </a:spcBef>
              <a:spcAft>
                <a:spcPts val="800"/>
              </a:spcAft>
              <a:buFont typeface="Wingdings" panose="05000000000000000000" pitchFamily="2" charset="2"/>
              <a:buChar char="v"/>
            </a:pPr>
            <a:r>
              <a:rPr lang="ar-SA" sz="2400" dirty="0">
                <a:effectLst/>
                <a:latin typeface="Calibri" panose="020F0502020204030204" pitchFamily="34" charset="0"/>
                <a:ea typeface="Calibri" panose="020F0502020204030204" pitchFamily="34" charset="0"/>
                <a:cs typeface="B Nazanin" panose="00000400000000000000" pitchFamily="2" charset="-78"/>
              </a:rPr>
              <a:t>برای این منظور، ما باید مکانیزم‌های همگام‌سازی اضافی تعریف کنیم</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این مکانیزم ها توسط ساختار شرط</a:t>
            </a:r>
            <a:r>
              <a:rPr lang="en-US" sz="2400" dirty="0">
                <a:effectLst/>
                <a:latin typeface="Calibri" panose="020F0502020204030204" pitchFamily="34" charset="0"/>
                <a:ea typeface="Calibri" panose="020F0502020204030204" pitchFamily="34" charset="0"/>
                <a:cs typeface="B Nazanin" panose="00000400000000000000" pitchFamily="2" charset="-78"/>
              </a:rPr>
              <a:t> (condition construct) </a:t>
            </a:r>
            <a:r>
              <a:rPr lang="ar-SA" sz="2400" dirty="0">
                <a:effectLst/>
                <a:latin typeface="Calibri" panose="020F0502020204030204" pitchFamily="34" charset="0"/>
                <a:ea typeface="Calibri" panose="020F0502020204030204" pitchFamily="34" charset="0"/>
                <a:cs typeface="B Nazanin" panose="00000400000000000000" pitchFamily="2" charset="-78"/>
              </a:rPr>
              <a:t>ارائه می شوند</a:t>
            </a:r>
            <a:r>
              <a:rPr lang="en-US" sz="2400" dirty="0">
                <a:effectLst/>
                <a:latin typeface="Calibri" panose="020F0502020204030204" pitchFamily="34" charset="0"/>
                <a:ea typeface="Calibri" panose="020F0502020204030204" pitchFamily="34" charset="0"/>
                <a:cs typeface="B Nazanin" panose="00000400000000000000" pitchFamily="2" charset="-78"/>
              </a:rPr>
              <a:t>.</a:t>
            </a:r>
          </a:p>
          <a:p>
            <a:pPr marL="741363" lvl="1" indent="-285750" algn="r" rtl="1">
              <a:lnSpc>
                <a:spcPct val="107000"/>
              </a:lnSpc>
              <a:spcBef>
                <a:spcPts val="0"/>
              </a:spcBef>
              <a:spcAft>
                <a:spcPts val="800"/>
              </a:spcAft>
              <a:buFont typeface="Wingdings" panose="05000000000000000000" pitchFamily="2" charset="2"/>
              <a:buChar char="v"/>
            </a:pPr>
            <a:r>
              <a:rPr lang="ar-SA" sz="2400" dirty="0">
                <a:effectLst/>
                <a:latin typeface="Calibri" panose="020F0502020204030204" pitchFamily="34" charset="0"/>
                <a:ea typeface="Calibri" panose="020F0502020204030204" pitchFamily="34" charset="0"/>
                <a:cs typeface="B Nazanin" panose="00000400000000000000" pitchFamily="2" charset="-78"/>
              </a:rPr>
              <a:t>برنامه نویسی که نیاز به نوشتن یک طرح همگام سازی سفارشی دارد، می تواند یک یا چند متغیر از نوع شرط</a:t>
            </a:r>
            <a:r>
              <a:rPr lang="en-US" sz="2400" dirty="0">
                <a:effectLst/>
                <a:latin typeface="Calibri" panose="020F0502020204030204" pitchFamily="34" charset="0"/>
                <a:ea typeface="Calibri" panose="020F0502020204030204" pitchFamily="34" charset="0"/>
                <a:cs typeface="B Nazanin" panose="00000400000000000000" pitchFamily="2" charset="-78"/>
              </a:rPr>
              <a:t> (condition) </a:t>
            </a:r>
            <a:r>
              <a:rPr lang="ar-SA" sz="2400" dirty="0">
                <a:effectLst/>
                <a:latin typeface="Calibri" panose="020F0502020204030204" pitchFamily="34" charset="0"/>
                <a:ea typeface="Calibri" panose="020F0502020204030204" pitchFamily="34" charset="0"/>
                <a:cs typeface="B Nazanin" panose="00000400000000000000" pitchFamily="2" charset="-78"/>
              </a:rPr>
              <a:t>تعریف کند</a:t>
            </a:r>
            <a:r>
              <a:rPr lang="en-US" sz="2400" dirty="0">
                <a:effectLst/>
                <a:latin typeface="Calibri" panose="020F0502020204030204" pitchFamily="34" charset="0"/>
                <a:ea typeface="Calibri" panose="020F0502020204030204" pitchFamily="34" charset="0"/>
                <a:cs typeface="B Nazanin" panose="00000400000000000000" pitchFamily="2" charset="-78"/>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marL="0" marR="0" rtl="1">
              <a:lnSpc>
                <a:spcPct val="107000"/>
              </a:lnSpc>
              <a:spcBef>
                <a:spcPts val="0"/>
              </a:spcBef>
              <a:spcAft>
                <a:spcPts val="800"/>
              </a:spcAft>
            </a:pPr>
            <a:r>
              <a:rPr lang="fa-IR" sz="2400" dirty="0">
                <a:latin typeface="Times New Roman" panose="02020603050405020304" pitchFamily="18" charset="0"/>
                <a:ea typeface="Times New Roman" panose="02020603050405020304" pitchFamily="18" charset="0"/>
                <a:cs typeface="B Nazanin" panose="00000400000000000000" pitchFamily="2" charset="-78"/>
              </a:rPr>
              <a:t>پیاده سازی مانیتور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با استفاده از سِمافور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gn="r" rtl="1">
              <a:lnSpc>
                <a:spcPct val="80000"/>
              </a:lnSpc>
              <a:tabLst>
                <a:tab pos="1887538" algn="l"/>
                <a:tab pos="2335213" algn="l"/>
                <a:tab pos="2506663" algn="l"/>
              </a:tabLst>
            </a:pPr>
            <a:r>
              <a:rPr lang="ar-SA" sz="2000" dirty="0">
                <a:effectLst/>
                <a:latin typeface="Calibri" panose="020F0502020204030204" pitchFamily="34" charset="0"/>
                <a:ea typeface="Calibri" panose="020F0502020204030204" pitchFamily="34" charset="0"/>
                <a:cs typeface="B Nazanin" panose="00000400000000000000" pitchFamily="2" charset="-78"/>
              </a:rPr>
              <a:t>متغیرها</a:t>
            </a:r>
            <a:r>
              <a:rPr lang="en-US" altLang="en-US" sz="2000" dirty="0"/>
              <a:t> </a:t>
            </a:r>
          </a:p>
          <a:p>
            <a:pPr>
              <a:lnSpc>
                <a:spcPct val="80000"/>
              </a:lnSpc>
              <a:buFont typeface="Monotype Sorts" pitchFamily="-84" charset="2"/>
              <a:buNone/>
              <a:tabLst>
                <a:tab pos="1887538" algn="l"/>
                <a:tab pos="2335213" algn="l"/>
                <a:tab pos="2506663" algn="l"/>
              </a:tabLst>
            </a:pPr>
            <a:endParaRPr lang="en-US" altLang="en-US" sz="2000" dirty="0"/>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semaphore mutex </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mutex = 1</a:t>
            </a:r>
            <a:br>
              <a:rPr lang="en-US" altLang="en-US" sz="2000" b="1" dirty="0">
                <a:solidFill>
                  <a:srgbClr val="000000"/>
                </a:solidFill>
                <a:latin typeface="Courier New" panose="02070309020205020404" pitchFamily="49" charset="0"/>
              </a:rPr>
            </a:br>
            <a:endParaRPr lang="en-US" altLang="en-US" sz="2000" b="1" dirty="0">
              <a:solidFill>
                <a:srgbClr val="000000"/>
              </a:solidFill>
              <a:latin typeface="Courier New" panose="02070309020205020404" pitchFamily="49" charset="0"/>
            </a:endParaRPr>
          </a:p>
          <a:p>
            <a:pPr marL="0" marR="0"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هر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تابع</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P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با موارد زیر جایگزین می‌شود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80000"/>
              </a:lnSpc>
              <a:tabLst>
                <a:tab pos="1887538" algn="l"/>
                <a:tab pos="2335213" algn="l"/>
                <a:tab pos="2506663" algn="l"/>
              </a:tabLst>
            </a:pPr>
            <a:r>
              <a:rPr lang="en-US" altLang="en-US" sz="2000" b="1" dirty="0">
                <a:solidFill>
                  <a:srgbClr val="000000"/>
                </a:solidFill>
                <a:latin typeface="Courier New" panose="02070309020205020404" pitchFamily="49" charset="0"/>
              </a:rPr>
              <a:t>Function P(){</a:t>
            </a:r>
          </a:p>
          <a:p>
            <a:pPr marL="0" indent="0">
              <a:lnSpc>
                <a:spcPct val="80000"/>
              </a:lnSpc>
              <a:buNone/>
              <a:tabLst>
                <a:tab pos="1887538" algn="l"/>
                <a:tab pos="2335213" algn="l"/>
                <a:tab pos="2506663" algn="l"/>
              </a:tabLst>
            </a:pPr>
            <a:r>
              <a:rPr lang="en-US" altLang="en-US" sz="2000"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body of P;</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signal(mutex);</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br>
              <a:rPr lang="en-US" altLang="en-US" sz="2000" b="1" dirty="0">
                <a:solidFill>
                  <a:srgbClr val="000000"/>
                </a:solidFill>
                <a:latin typeface="Courier New" panose="02070309020205020404" pitchFamily="49" charset="0"/>
              </a:rPr>
            </a:br>
            <a:endParaRPr lang="en-US" altLang="en-US" sz="2000" b="1" dirty="0">
              <a:solidFill>
                <a:srgbClr val="000000"/>
              </a:solidFill>
              <a:latin typeface="Courier New" panose="02070309020205020404" pitchFamily="49" charset="0"/>
            </a:endParaRPr>
          </a:p>
          <a:p>
            <a:pPr marL="0" marR="0" algn="r"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انحصار</a:t>
            </a:r>
            <a:r>
              <a:rPr lang="ar-SA" sz="2000" dirty="0">
                <a:effectLst/>
                <a:latin typeface="Calibri" panose="020F0502020204030204" pitchFamily="34" charset="0"/>
                <a:ea typeface="Calibri" panose="020F0502020204030204" pitchFamily="34" charset="0"/>
                <a:cs typeface="B Nazanin" panose="00000400000000000000" pitchFamily="2" charset="-78"/>
              </a:rPr>
              <a:t> متقابل درون یک مانیتور تضمین می‌شود</a:t>
            </a:r>
            <a:r>
              <a:rPr lang="en-US" sz="2000" dirty="0">
                <a:effectLst/>
                <a:latin typeface="Calibri" panose="020F0502020204030204" pitchFamily="34" charset="0"/>
                <a:ea typeface="Calibri" panose="020F0502020204030204" pitchFamily="34"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nSpc>
                <a:spcPct val="80000"/>
              </a:lnSpc>
              <a:tabLst>
                <a:tab pos="1887538" algn="l"/>
                <a:tab pos="2335213" algn="l"/>
                <a:tab pos="2506663" algn="l"/>
              </a:tabLst>
            </a:pPr>
            <a:endParaRPr lang="en-US" altLang="en-US" sz="2000" dirty="0"/>
          </a:p>
        </p:txBody>
      </p:sp>
    </p:spTree>
    <p:extLst>
      <p:ext uri="{BB962C8B-B14F-4D97-AF65-F5344CB8AC3E}">
        <p14:creationId xmlns:p14="http://schemas.microsoft.com/office/powerpoint/2010/main" val="2444370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sz="2800" b="1" dirty="0">
                <a:solidFill>
                  <a:srgbClr val="000000"/>
                </a:solidFill>
                <a:latin typeface="Courier New" panose="02070309020205020404" pitchFamily="49" charset="0"/>
              </a:rPr>
              <a:t>condition x, y;</a:t>
            </a:r>
            <a:endParaRPr lang="en-US" altLang="en-US" sz="2800" dirty="0">
              <a:solidFill>
                <a:srgbClr val="0000FF"/>
              </a:solidFill>
            </a:endParaRPr>
          </a:p>
          <a:p>
            <a:pPr marL="0" marR="0" algn="r" rtl="1">
              <a:lnSpc>
                <a:spcPct val="107000"/>
              </a:lnSpc>
              <a:spcBef>
                <a:spcPts val="0"/>
              </a:spcBef>
              <a:spcAft>
                <a:spcPts val="800"/>
              </a:spcAf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دو عملیات روی یک متغیر شرط مجاز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sz="2800" b="1" dirty="0" err="1">
                <a:effectLst/>
                <a:latin typeface="Times New Roman" panose="02020603050405020304" pitchFamily="18" charset="0"/>
                <a:ea typeface="Times New Roman" panose="02020603050405020304" pitchFamily="18" charset="0"/>
                <a:cs typeface="B Nazanin" panose="00000400000000000000" pitchFamily="2" charset="-78"/>
              </a:rPr>
              <a:t>x.wait</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فرآیندی که این عملیات را فراخوانی می‌کند تا زمانی که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x.signal</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داده شود، معلق می‌شود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sz="2800" b="1" dirty="0" err="1">
                <a:effectLst/>
                <a:latin typeface="Times New Roman" panose="02020603050405020304" pitchFamily="18" charset="0"/>
                <a:ea typeface="Times New Roman" panose="02020603050405020304" pitchFamily="18" charset="0"/>
                <a:cs typeface="B Nazanin" panose="00000400000000000000" pitchFamily="2" charset="-78"/>
              </a:rPr>
              <a:t>x.signal</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یکی از فرآیندهایی را که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x.wait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را فراخوانی کرده‌اند (در صورت وجود) از سر می‌گیرد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320" y="1082776"/>
            <a:ext cx="7847013" cy="5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r>
              <a:rPr lang="fa-IR" altLang="en-US" dirty="0"/>
              <a:t> </a:t>
            </a:r>
            <a:r>
              <a:rPr lang="fa-IR" altLang="en-US" dirty="0">
                <a:cs typeface="B Nazanin" panose="00000400000000000000" pitchFamily="2" charset="-78"/>
              </a:rPr>
              <a:t>شرط مسابقه </a:t>
            </a:r>
            <a:endParaRPr lang="en-US" altLang="en-US" dirty="0"/>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7684407" cy="4667250"/>
          </a:xfrm>
        </p:spPr>
        <p:txBody>
          <a:bodyPr/>
          <a:lstStyle/>
          <a:p>
            <a:pPr marL="342900" marR="0" lvl="0" indent="-342900" algn="r" rtl="1">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فرآیندهای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P0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با استفاده از فراخوانی سیستمی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fork()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فرآیندهای فرزند ایجاد می کنند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وضعیت مسابقه بر روی متغیر هسته ای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000" dirty="0" err="1">
                <a:effectLst/>
                <a:latin typeface="Times New Roman" panose="02020603050405020304" pitchFamily="18" charset="0"/>
                <a:ea typeface="Times New Roman" panose="02020603050405020304" pitchFamily="18" charset="0"/>
                <a:cs typeface="B Nazanin" panose="00000400000000000000" pitchFamily="2" charset="-78"/>
              </a:rPr>
              <a:t>next_available_pid</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که نشان دهنده شناسه فرآیند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000" dirty="0" err="1">
                <a:effectLst/>
                <a:latin typeface="Times New Roman" panose="02020603050405020304" pitchFamily="18" charset="0"/>
                <a:ea typeface="Times New Roman" panose="02020603050405020304" pitchFamily="18" charset="0"/>
                <a:cs typeface="B Nazanin" panose="00000400000000000000" pitchFamily="2" charset="-78"/>
              </a:rPr>
              <a:t>pid</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در دسترس بعدی است، رخ می دهد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br>
              <a:rPr lang="en-US" altLang="en-US" sz="2000" dirty="0"/>
            </a:br>
            <a:endParaRPr lang="en-US" altLang="en-US" sz="2000" dirty="0"/>
          </a:p>
          <a:p>
            <a:pPr marL="342900" marR="0" lvl="0" indent="-342900" algn="r" rtl="1">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اگر مکانیزمی برای جلوگیری از دسترسی همزمان فرآیندهای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P0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به متغیر</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000" dirty="0" err="1">
                <a:effectLst/>
                <a:latin typeface="Times New Roman" panose="02020603050405020304" pitchFamily="18" charset="0"/>
                <a:ea typeface="Times New Roman" panose="02020603050405020304" pitchFamily="18" charset="0"/>
                <a:cs typeface="B Nazanin" panose="00000400000000000000" pitchFamily="2" charset="-78"/>
              </a:rPr>
              <a:t>next_available_pid</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وجود نداشته باشد، یک شناسه فرآیند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000" dirty="0" err="1">
                <a:effectLst/>
                <a:latin typeface="Times New Roman" panose="02020603050405020304" pitchFamily="18" charset="0"/>
                <a:ea typeface="Times New Roman" panose="02020603050405020304" pitchFamily="18" charset="0"/>
                <a:cs typeface="B Nazanin" panose="00000400000000000000" pitchFamily="2" charset="-78"/>
              </a:rPr>
              <a:t>pid</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یکسان می تواند به دو فرآیند مختلف اختصاص یابد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endParaRPr lang="en-US" altLang="en-US" sz="2000"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530" y="2752623"/>
            <a:ext cx="423862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فرآیندهای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در نظر بگیرید که نیاز به اجرای دو دستورالعمل</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دارند و الزام این است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قبل 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اتفاق بیفتد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مانیتور با دو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تابع</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F1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F2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ایجاد کنید که به ترتیب توسط</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P2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فراخوانی می‌شوند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متغیر شرطی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“x”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که مقدار اولیه آن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۰</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یک متغیر بولی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“done”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2">
              <a:buNone/>
              <a:tabLst>
                <a:tab pos="2001838" algn="ctr"/>
                <a:tab pos="4513263" algn="ctr"/>
              </a:tabLst>
            </a:pPr>
            <a:endParaRPr lang="en-US" altLang="en-US" sz="2000" b="1" dirty="0">
              <a:solidFill>
                <a:srgbClr val="000000"/>
              </a:solidFill>
              <a:latin typeface="Courier New" panose="02070309020205020404" pitchFamily="49" charset="0"/>
              <a:sym typeface="MT Extra" panose="05050102010205020202" pitchFamily="18" charset="2"/>
            </a:endParaRPr>
          </a:p>
        </p:txBody>
      </p:sp>
      <p:sp>
        <p:nvSpPr>
          <p:cNvPr id="5" name="TextBox 4">
            <a:extLst>
              <a:ext uri="{FF2B5EF4-FFF2-40B4-BE49-F238E27FC236}">
                <a16:creationId xmlns:a16="http://schemas.microsoft.com/office/drawing/2014/main" id="{B34BBEED-313E-46B1-990D-7FBBFF21AC6F}"/>
              </a:ext>
            </a:extLst>
          </p:cNvPr>
          <p:cNvSpPr txBox="1"/>
          <p:nvPr/>
        </p:nvSpPr>
        <p:spPr>
          <a:xfrm>
            <a:off x="453683" y="3616185"/>
            <a:ext cx="4874454" cy="2308324"/>
          </a:xfrm>
          <a:prstGeom prst="rect">
            <a:avLst/>
          </a:prstGeom>
          <a:noFill/>
        </p:spPr>
        <p:txBody>
          <a:bodyPr wrap="square">
            <a:spAutoFit/>
          </a:bodyPr>
          <a:lstStyle/>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done = false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x.wait</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marL="0" marR="0" rtl="1">
              <a:lnSpc>
                <a:spcPct val="107000"/>
              </a:lnSpc>
              <a:spcBef>
                <a:spcPts val="0"/>
              </a:spcBef>
              <a:spcAft>
                <a:spcPts val="800"/>
              </a:spcAft>
            </a:pP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پیاده سازی مانیتور با سمافور</a:t>
            </a:r>
            <a:endParaRPr lang="en-US" altLang="en-US" sz="2800" b="1" dirty="0">
              <a:solidFill>
                <a:srgbClr val="000000"/>
              </a:solidFill>
              <a:latin typeface="Courier New" panose="02070309020205020404" pitchFamily="49" charset="0"/>
              <a:sym typeface="MT Extra" panose="05050102010205020202" pitchFamily="18" charset="2"/>
            </a:endParaRP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marL="0" marR="0" algn="r" rtl="1">
              <a:lnSpc>
                <a:spcPct val="107000"/>
              </a:lnSpc>
              <a:spcBef>
                <a:spcPts val="0"/>
              </a:spcBef>
              <a:spcAft>
                <a:spcPts val="800"/>
              </a:spcAft>
            </a:pP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پیاده سازی مانیتور با سمافور</a:t>
            </a:r>
            <a:endParaRPr lang="en-US" sz="3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ts val="2625"/>
              </a:lnSpc>
              <a:spcBef>
                <a:spcPts val="0"/>
              </a:spcBef>
              <a:spcAft>
                <a:spcPts val="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برای هر مانیتور، یک سیمافور دودویی به نام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mutex</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(که در ابتدا مقدار آن </a:t>
            </a:r>
            <a:r>
              <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۱</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است) برای تضمین دسترسی متقابل در نظر گرفته می‌شود.</a:t>
            </a:r>
            <a:endParaRPr lang="en-US"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ts val="2625"/>
              </a:lnSpc>
              <a:spcBef>
                <a:spcPts val="0"/>
              </a:spcBef>
              <a:spcAft>
                <a:spcPts val="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یک فرایند باید قبل از ورود به مانیتور دستور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wait(mutex)</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را اجرا کند و بعد از خروج از مانیتور دستور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signal(mutex)</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را اجرا کند</a:t>
            </a:r>
            <a:endParaRPr lang="en-US"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ts val="2625"/>
              </a:lnSpc>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در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پیاده‌سازی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خود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طرح</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signal-and-wait</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استفاده خواهیم کرد.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آنجایی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فرایند</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 سیگنال دهنده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باید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منتظر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بماند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تا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فرایند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سر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گرفته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شده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مانیتور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را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ترک</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یا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منتظر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بماند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یک</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سیمافور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دودویی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اضافی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به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نام</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next</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معرفی می‌شود که در ابتدا مقدار آن </a:t>
            </a:r>
            <a:r>
              <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۰</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است.</a:t>
            </a:r>
            <a:endParaRPr lang="en-US"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lnSpc>
                <a:spcPts val="2625"/>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فرایندهای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سیگنال دهنده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می‌توانند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از</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next</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برای تعلیق خود استفاده کنند.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همچنین</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یک</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متغیر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صحیح</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به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نام</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next_count</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برای شمارش تعداد فرایندهای معلق بر روی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next</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در نظر گرفته می‌شود.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a:effectLst/>
                <a:latin typeface="Calibri" panose="020F0502020204030204" pitchFamily="34" charset="0"/>
                <a:ea typeface="Calibri" panose="020F0502020204030204" pitchFamily="34" charset="0"/>
                <a:cs typeface="B Nazanin" panose="00000400000000000000" pitchFamily="2" charset="-78"/>
              </a:rPr>
              <a:t> </a:t>
            </a:r>
          </a:p>
          <a:p>
            <a:pPr marL="0" marR="0" algn="r" rtl="1">
              <a:lnSpc>
                <a:spcPct val="107000"/>
              </a:lnSpc>
              <a:spcBef>
                <a:spcPts val="0"/>
              </a:spcBef>
              <a:spcAft>
                <a:spcPts val="800"/>
              </a:spcAft>
            </a:pPr>
            <a:endParaRPr lang="en-US" altLang="en-US" sz="2800" b="1" dirty="0">
              <a:solidFill>
                <a:srgbClr val="000000"/>
              </a:solidFill>
              <a:latin typeface="Courier New" panose="02070309020205020404" pitchFamily="49" charset="0"/>
              <a:cs typeface="B Nazanin" panose="00000400000000000000" pitchFamily="2" charset="-78"/>
              <a:sym typeface="MT Extra" panose="05050102010205020202" pitchFamily="18" charset="2"/>
            </a:endParaRPr>
          </a:p>
        </p:txBody>
      </p:sp>
    </p:spTree>
    <p:extLst>
      <p:ext uri="{BB962C8B-B14F-4D97-AF65-F5344CB8AC3E}">
        <p14:creationId xmlns:p14="http://schemas.microsoft.com/office/powerpoint/2010/main" val="1064375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621541" y="686742"/>
            <a:ext cx="7709816" cy="5042062"/>
          </a:xfrm>
        </p:spPr>
        <p:txBody>
          <a:bodyPr/>
          <a:lstStyle/>
          <a:p>
            <a:pPr>
              <a:lnSpc>
                <a:spcPct val="80000"/>
              </a:lnSpc>
              <a:buFont typeface="Monotype Sorts" pitchFamily="-84" charset="2"/>
              <a:buNone/>
            </a:pPr>
            <a:endParaRPr lang="en-US" altLang="en-US" dirty="0">
              <a:solidFill>
                <a:srgbClr val="0000FF"/>
              </a:solidFill>
            </a:endParaRPr>
          </a:p>
          <a:p>
            <a:pPr marL="342900" marR="0" lvl="0" indent="-342900" algn="r" rtl="1">
              <a:buFont typeface="Arial" panose="020B0604020202020204" pitchFamily="34" charset="0"/>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تخصیص یک منبع واحد بین فرآیندهای رقیب با استفاده از اعداد اولویت که حداکثر زمانی را که یک فرآیند برای استفاده از منبع برنامه ریزی کرده است، مشخص می کند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r" rtl="1">
              <a:buFont typeface="Arial" panose="020B0604020202020204" pitchFamily="34" charset="0"/>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اینجا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R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نمونه ای از نوع</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ResourceAllocator</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effectLst/>
                <a:latin typeface="Calibri" panose="020F0502020204030204" pitchFamily="34" charset="0"/>
                <a:ea typeface="Calibri" panose="020F0502020204030204" pitchFamily="34" charset="0"/>
                <a:cs typeface="B Nazanin" panose="00000400000000000000" pitchFamily="2" charset="-78"/>
              </a:rPr>
              <a:t>دسترسی به تخصیص‌دهنده منابع</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en-US" sz="2400" dirty="0" err="1">
                <a:effectLst/>
                <a:latin typeface="Calibri" panose="020F0502020204030204" pitchFamily="34" charset="0"/>
                <a:ea typeface="Calibri" panose="020F0502020204030204" pitchFamily="34" charset="0"/>
                <a:cs typeface="B Nazanin" panose="00000400000000000000" pitchFamily="2" charset="-78"/>
              </a:rPr>
              <a:t>ResourceAllocator</a:t>
            </a:r>
            <a:r>
              <a:rPr lang="en-US"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از طریق موارد زیر انجام می‌شود</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80000"/>
              </a:lnSpc>
            </a:pPr>
            <a:r>
              <a:rPr lang="en-US" sz="2400" i="1"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که در آن</a:t>
            </a:r>
            <a:r>
              <a:rPr lang="en-US" sz="2400" dirty="0">
                <a:effectLst/>
                <a:latin typeface="Calibri" panose="020F0502020204030204" pitchFamily="34" charset="0"/>
                <a:ea typeface="Calibri" panose="020F0502020204030204" pitchFamily="34" charset="0"/>
                <a:cs typeface="B Nazanin" panose="00000400000000000000" pitchFamily="2" charset="-78"/>
              </a:rPr>
              <a:t> t </a:t>
            </a:r>
            <a:r>
              <a:rPr lang="ar-SA" sz="2400" dirty="0">
                <a:effectLst/>
                <a:latin typeface="Calibri" panose="020F0502020204030204" pitchFamily="34" charset="0"/>
                <a:ea typeface="Calibri" panose="020F0502020204030204" pitchFamily="34" charset="0"/>
                <a:cs typeface="B Nazanin" panose="00000400000000000000" pitchFamily="2" charset="-78"/>
              </a:rPr>
              <a:t>حداکثر زمانی است که یک فرآیند برای استفاده از منبع برنامه ریزی کرده است</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altLang="en-US" sz="2000" dirty="0"/>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r>
              <a:rPr lang="en-US" altLang="en-US" sz="2400" b="1" dirty="0" err="1">
                <a:solidFill>
                  <a:srgbClr val="000000"/>
                </a:solidFill>
                <a:latin typeface="Courier New" panose="02070309020205020404" pitchFamily="49" charset="0"/>
              </a:rPr>
              <a:t>R.acquire</a:t>
            </a:r>
            <a:r>
              <a:rPr lang="en-US" altLang="en-US" sz="2400" b="1" dirty="0">
                <a:solidFill>
                  <a:srgbClr val="000000"/>
                </a:solidFill>
                <a:latin typeface="Courier New" panose="02070309020205020404" pitchFamily="49" charset="0"/>
              </a:rPr>
              <a:t>(t)</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access the </a:t>
            </a:r>
            <a:r>
              <a:rPr lang="en-US" altLang="en-US" sz="2000" b="1" dirty="0" err="1">
                <a:solidFill>
                  <a:srgbClr val="000000"/>
                </a:solidFill>
                <a:latin typeface="Courier New" panose="02070309020205020404" pitchFamily="49" charset="0"/>
              </a:rPr>
              <a:t>resurce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r>
              <a:rPr lang="en-US" altLang="en-US" sz="2400" b="1" dirty="0" err="1">
                <a:solidFill>
                  <a:srgbClr val="000000"/>
                </a:solidFill>
                <a:latin typeface="Courier New" panose="02070309020205020404" pitchFamily="49" charset="0"/>
              </a:rPr>
              <a:t>R.release</a:t>
            </a:r>
            <a:r>
              <a:rPr lang="en-US" altLang="en-US" sz="2400" b="1" dirty="0">
                <a:solidFill>
                  <a:srgbClr val="000000"/>
                </a:solidFill>
                <a:latin typeface="Courier New" panose="02070309020205020404" pitchFamily="49" charset="0"/>
              </a:rPr>
              <a:t>;</a:t>
            </a:r>
          </a:p>
          <a:p>
            <a:pPr>
              <a:lnSpc>
                <a:spcPct val="80000"/>
              </a:lnSpc>
              <a:buFont typeface="Monotype Sorts" pitchFamily="-84" charset="2"/>
              <a:buNone/>
            </a:pPr>
            <a:endParaRPr lang="en-US" altLang="en-US" sz="2000" dirty="0">
              <a:solidFill>
                <a:srgbClr val="0000FF"/>
              </a:solidFill>
            </a:endParaRPr>
          </a:p>
          <a:p>
            <a:pPr>
              <a:lnSpc>
                <a:spcPct val="80000"/>
              </a:lnSpc>
              <a:buFont typeface="Monotype Sorts" pitchFamily="-84" charset="2"/>
              <a:buNone/>
            </a:pPr>
            <a:r>
              <a:rPr lang="en-US" altLang="en-US" sz="2000"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rgbClr val="006699"/>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2447968" y="731040"/>
            <a:ext cx="5322382" cy="5716046"/>
          </a:xfrm>
        </p:spPr>
        <p:txBody>
          <a:bodyPr/>
          <a:lstStyle/>
          <a:p>
            <a:pPr>
              <a:buFont typeface="Monotype Sorts" pitchFamily="-84" charset="2"/>
              <a:buNone/>
              <a:tabLst>
                <a:tab pos="1368425" algn="l"/>
                <a:tab pos="1712913" algn="l"/>
                <a:tab pos="2335213" algn="l"/>
              </a:tabLst>
            </a:pPr>
            <a:endParaRPr lang="en-US" altLang="en-US" sz="1600" dirty="0">
              <a:latin typeface="Consolas" panose="020B0609020204030204" pitchFamily="49" charset="0"/>
            </a:endParaRP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nsolas" panose="020B0609020204030204" pitchFamily="49" charset="0"/>
              </a:rPr>
              <a:t>monitor</a:t>
            </a:r>
            <a:r>
              <a:rPr lang="en-US" altLang="en-US" dirty="0">
                <a:solidFill>
                  <a:srgbClr val="000000"/>
                </a:solidFill>
                <a:latin typeface="Consolas" panose="020B0609020204030204" pitchFamily="49" charset="0"/>
              </a:rPr>
              <a:t> </a:t>
            </a:r>
            <a:r>
              <a:rPr lang="en-US" altLang="en-US" dirty="0" err="1">
                <a:solidFill>
                  <a:srgbClr val="000000"/>
                </a:solidFill>
                <a:latin typeface="Consolas" panose="020B0609020204030204" pitchFamily="49" charset="0"/>
              </a:rPr>
              <a:t>ResourceAllocator</a:t>
            </a:r>
            <a:r>
              <a:rPr lang="en-US" altLang="en-US" dirty="0">
                <a:solidFill>
                  <a:srgbClr val="000000"/>
                </a:solidFill>
                <a:latin typeface="Consolas" panose="020B0609020204030204" pitchFamily="49" charset="0"/>
              </a:rPr>
              <a:t>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r>
              <a:rPr lang="en-US" altLang="en-US" b="1" dirty="0" err="1">
                <a:solidFill>
                  <a:srgbClr val="000000"/>
                </a:solidFill>
                <a:latin typeface="Consolas" panose="020B0609020204030204" pitchFamily="49" charset="0"/>
              </a:rPr>
              <a:t>boolean</a:t>
            </a:r>
            <a:r>
              <a:rPr lang="en-US" altLang="en-US" dirty="0">
                <a:solidFill>
                  <a:srgbClr val="000000"/>
                </a:solidFill>
                <a:latin typeface="Consolas" panose="020B0609020204030204" pitchFamily="49" charset="0"/>
              </a:rPr>
              <a:t> busy;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r>
              <a:rPr lang="en-US" altLang="en-US" b="1" dirty="0">
                <a:solidFill>
                  <a:srgbClr val="000000"/>
                </a:solidFill>
                <a:latin typeface="Consolas" panose="020B0609020204030204" pitchFamily="49" charset="0"/>
              </a:rPr>
              <a:t>condition</a:t>
            </a:r>
            <a:r>
              <a:rPr lang="en-US" altLang="en-US" dirty="0">
                <a:solidFill>
                  <a:srgbClr val="000000"/>
                </a:solidFill>
                <a:latin typeface="Consolas" panose="020B0609020204030204" pitchFamily="49" charset="0"/>
              </a:rPr>
              <a:t> x;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void </a:t>
            </a:r>
            <a:r>
              <a:rPr lang="en-US" altLang="en-US" b="1" dirty="0">
                <a:solidFill>
                  <a:srgbClr val="0070C0"/>
                </a:solidFill>
                <a:latin typeface="Consolas" panose="020B0609020204030204" pitchFamily="49" charset="0"/>
              </a:rPr>
              <a:t>acquire</a:t>
            </a:r>
            <a:r>
              <a:rPr lang="en-US" altLang="en-US" dirty="0">
                <a:solidFill>
                  <a:srgbClr val="000000"/>
                </a:solidFill>
                <a:latin typeface="Consolas" panose="020B0609020204030204" pitchFamily="49" charset="0"/>
              </a:rPr>
              <a:t>(int </a:t>
            </a:r>
            <a:r>
              <a:rPr lang="en-US" altLang="en-US" b="1" dirty="0">
                <a:solidFill>
                  <a:srgbClr val="FF0000"/>
                </a:solidFill>
                <a:latin typeface="Consolas" panose="020B0609020204030204" pitchFamily="49" charset="0"/>
              </a:rPr>
              <a:t>time</a:t>
            </a:r>
            <a:r>
              <a:rPr lang="en-US" altLang="en-US" dirty="0">
                <a:solidFill>
                  <a:srgbClr val="000000"/>
                </a:solidFill>
                <a:latin typeface="Consolas" panose="020B0609020204030204" pitchFamily="49" charset="0"/>
              </a:rPr>
              <a:t>) {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if (</a:t>
            </a:r>
            <a:r>
              <a:rPr lang="en-US" altLang="en-US" b="1" dirty="0">
                <a:solidFill>
                  <a:srgbClr val="0070C0"/>
                </a:solidFill>
                <a:latin typeface="Consolas" panose="020B0609020204030204" pitchFamily="49" charset="0"/>
              </a:rPr>
              <a:t>busy</a:t>
            </a:r>
            <a:r>
              <a:rPr lang="en-US" altLang="en-US" dirty="0">
                <a:solidFill>
                  <a:srgbClr val="000000"/>
                </a:solidFill>
                <a:latin typeface="Consolas" panose="020B0609020204030204" pitchFamily="49" charset="0"/>
              </a:rPr>
              <a:t>)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r>
              <a:rPr lang="en-US" altLang="en-US" b="1" dirty="0" err="1">
                <a:solidFill>
                  <a:srgbClr val="0070C0"/>
                </a:solidFill>
                <a:latin typeface="Consolas" panose="020B0609020204030204" pitchFamily="49" charset="0"/>
              </a:rPr>
              <a:t>x.wait</a:t>
            </a:r>
            <a:r>
              <a:rPr lang="en-US" altLang="en-US" dirty="0">
                <a:solidFill>
                  <a:srgbClr val="000000"/>
                </a:solidFill>
                <a:latin typeface="Consolas" panose="020B0609020204030204" pitchFamily="49" charset="0"/>
              </a:rPr>
              <a:t>(</a:t>
            </a:r>
            <a:r>
              <a:rPr lang="en-US" altLang="en-US" b="1" dirty="0">
                <a:solidFill>
                  <a:srgbClr val="FF0000"/>
                </a:solidFill>
                <a:latin typeface="Consolas" panose="020B0609020204030204" pitchFamily="49" charset="0"/>
              </a:rPr>
              <a:t>time</a:t>
            </a:r>
            <a:r>
              <a:rPr lang="en-US" altLang="en-US" dirty="0">
                <a:solidFill>
                  <a:srgbClr val="000000"/>
                </a:solidFill>
                <a:latin typeface="Consolas" panose="020B0609020204030204" pitchFamily="49" charset="0"/>
              </a:rPr>
              <a:t>);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busy = true;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void </a:t>
            </a:r>
            <a:r>
              <a:rPr lang="en-US" altLang="en-US" b="1" dirty="0">
                <a:solidFill>
                  <a:srgbClr val="0070C0"/>
                </a:solidFill>
                <a:latin typeface="Consolas" panose="020B0609020204030204" pitchFamily="49" charset="0"/>
              </a:rPr>
              <a:t>release</a:t>
            </a:r>
            <a:r>
              <a:rPr lang="en-US" altLang="en-US" dirty="0">
                <a:solidFill>
                  <a:srgbClr val="000000"/>
                </a:solidFill>
                <a:latin typeface="Consolas" panose="020B0609020204030204" pitchFamily="49" charset="0"/>
              </a:rPr>
              <a:t>() {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r>
              <a:rPr lang="en-US" altLang="en-US" dirty="0">
                <a:solidFill>
                  <a:srgbClr val="0070C0"/>
                </a:solidFill>
                <a:latin typeface="Consolas" panose="020B0609020204030204" pitchFamily="49" charset="0"/>
              </a:rPr>
              <a:t>busy</a:t>
            </a:r>
            <a:r>
              <a:rPr lang="en-US" altLang="en-US" dirty="0">
                <a:solidFill>
                  <a:srgbClr val="000000"/>
                </a:solidFill>
                <a:latin typeface="Consolas" panose="020B0609020204030204" pitchFamily="49" charset="0"/>
              </a:rPr>
              <a:t> = false;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r>
              <a:rPr lang="en-US" altLang="en-US" dirty="0" err="1">
                <a:solidFill>
                  <a:srgbClr val="0070C0"/>
                </a:solidFill>
                <a:latin typeface="Consolas" panose="020B0609020204030204" pitchFamily="49" charset="0"/>
              </a:rPr>
              <a:t>x.signal</a:t>
            </a:r>
            <a:r>
              <a:rPr lang="en-US" altLang="en-US" dirty="0">
                <a:solidFill>
                  <a:srgbClr val="000000"/>
                </a:solidFill>
                <a:latin typeface="Consolas" panose="020B0609020204030204" pitchFamily="49" charset="0"/>
              </a:rPr>
              <a:t>();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initialization </a:t>
            </a:r>
            <a:r>
              <a:rPr lang="en-US" altLang="en-US" b="1" dirty="0">
                <a:solidFill>
                  <a:srgbClr val="0070C0"/>
                </a:solidFill>
                <a:latin typeface="Consolas" panose="020B0609020204030204" pitchFamily="49" charset="0"/>
              </a:rPr>
              <a:t>code</a:t>
            </a:r>
            <a:r>
              <a:rPr lang="en-US" altLang="en-US" dirty="0">
                <a:solidFill>
                  <a:srgbClr val="000000"/>
                </a:solidFill>
                <a:latin typeface="Consolas" panose="020B0609020204030204" pitchFamily="49" charset="0"/>
              </a:rPr>
              <a:t>()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r>
              <a:rPr lang="en-US" altLang="en-US" dirty="0">
                <a:solidFill>
                  <a:srgbClr val="0070C0"/>
                </a:solidFill>
                <a:latin typeface="Consolas" panose="020B0609020204030204" pitchFamily="49" charset="0"/>
              </a:rPr>
              <a:t>busy</a:t>
            </a:r>
            <a:r>
              <a:rPr lang="en-US" altLang="en-US" dirty="0">
                <a:solidFill>
                  <a:srgbClr val="000000"/>
                </a:solidFill>
                <a:latin typeface="Consolas" panose="020B0609020204030204" pitchFamily="49" charset="0"/>
              </a:rPr>
              <a:t> = false;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	}</a:t>
            </a:r>
          </a:p>
          <a:p>
            <a:pPr>
              <a:spcBef>
                <a:spcPct val="15000"/>
              </a:spcBef>
              <a:buFont typeface="Monotype Sorts" pitchFamily="-84" charset="2"/>
              <a:buNone/>
              <a:tabLst>
                <a:tab pos="1368425" algn="l"/>
                <a:tab pos="1712913" algn="l"/>
                <a:tab pos="2335213" algn="l"/>
              </a:tabLst>
            </a:pPr>
            <a:r>
              <a:rPr lang="en-US" altLang="en-US" dirty="0">
                <a:solidFill>
                  <a:srgbClr val="000000"/>
                </a:solidFill>
                <a:latin typeface="Consolas" panose="020B0609020204030204" pitchFamily="49" charset="0"/>
              </a:rPr>
              <a:t>}</a:t>
            </a:r>
            <a:r>
              <a:rPr lang="en-US" altLang="en-US" dirty="0">
                <a:latin typeface="Consolas" panose="020B0609020204030204" pitchFamily="49" charset="0"/>
              </a:rPr>
              <a:t>	</a:t>
            </a:r>
            <a:r>
              <a:rPr lang="en-US" altLang="en-US" sz="1600" dirty="0">
                <a:latin typeface="Consolas" panose="020B0609020204030204" pitchFamily="49"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6959600" cy="4860925"/>
          </a:xfrm>
        </p:spPr>
        <p:txBody>
          <a:bodyPr/>
          <a:lstStyle/>
          <a:p>
            <a:pPr algn="r" rtl="1"/>
            <a:r>
              <a:rPr lang="en-US" altLang="en-US" dirty="0"/>
              <a:t> </a:t>
            </a:r>
            <a:r>
              <a:rPr lang="fa-IR" sz="2800" dirty="0">
                <a:latin typeface="Calibri" panose="020F0502020204030204" pitchFamily="34" charset="0"/>
                <a:cs typeface="B Nazanin" panose="00000400000000000000" pitchFamily="2" charset="-78"/>
              </a:rPr>
              <a:t>کاربرد</a:t>
            </a:r>
            <a:r>
              <a:rPr lang="en-US" altLang="en-US" sz="2800" dirty="0">
                <a:latin typeface="Calibri" panose="020F0502020204030204" pitchFamily="34" charset="0"/>
                <a:cs typeface="B Nazanin" panose="00000400000000000000" pitchFamily="2" charset="-78"/>
              </a:rPr>
              <a:t>:</a:t>
            </a:r>
          </a:p>
          <a:p>
            <a:pPr marL="0" indent="0">
              <a:buNone/>
            </a:pPr>
            <a:r>
              <a:rPr lang="en-US" altLang="en-US" b="1" dirty="0">
                <a:latin typeface="Courier New" panose="02070309020205020404" pitchFamily="49" charset="0"/>
                <a:cs typeface="Courier New" panose="02070309020205020404" pitchFamily="49" charset="0"/>
              </a:rPr>
              <a:t>     acquire</a:t>
            </a:r>
          </a:p>
          <a:p>
            <a:pPr marL="0" indent="0">
              <a:buNone/>
            </a:pPr>
            <a:r>
              <a:rPr lang="en-US" altLang="en-US" b="1" dirty="0">
                <a:latin typeface="Courier New" panose="02070309020205020404" pitchFamily="49" charset="0"/>
                <a:cs typeface="Courier New" panose="02070309020205020404" pitchFamily="49" charset="0"/>
              </a:rPr>
              <a:t>      ...</a:t>
            </a:r>
          </a:p>
          <a:p>
            <a:pPr marL="0" indent="0">
              <a:buNone/>
            </a:pPr>
            <a:r>
              <a:rPr lang="en-US" altLang="en-US" b="1" dirty="0">
                <a:latin typeface="Courier New" panose="02070309020205020404" pitchFamily="49" charset="0"/>
                <a:cs typeface="Courier New" panose="02070309020205020404" pitchFamily="49" charset="0"/>
              </a:rPr>
              <a:t>     release</a:t>
            </a:r>
            <a:endParaRPr lang="fa-IR" altLang="en-US" dirty="0"/>
          </a:p>
          <a:p>
            <a:pPr algn="r" rtl="1"/>
            <a:r>
              <a:rPr lang="fa-IR" sz="2800" dirty="0">
                <a:effectLst/>
                <a:latin typeface="Calibri" panose="020F0502020204030204" pitchFamily="34" charset="0"/>
                <a:ea typeface="Calibri" panose="020F0502020204030204" pitchFamily="34" charset="0"/>
                <a:cs typeface="B Nazanin" panose="00000400000000000000" pitchFamily="2" charset="-78"/>
              </a:rPr>
              <a:t>استفاده نادرست از عملیات‌های مانیتور</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p>
          <a:p>
            <a:pPr lvl="1"/>
            <a:r>
              <a:rPr lang="en-US" altLang="en-US" dirty="0"/>
              <a:t> </a:t>
            </a:r>
            <a:r>
              <a:rPr lang="en-US" altLang="en-US" b="1" dirty="0">
                <a:latin typeface="Courier New" panose="02070309020205020404" pitchFamily="49" charset="0"/>
                <a:cs typeface="Courier New" panose="02070309020205020404" pitchFamily="49" charset="0"/>
              </a:rPr>
              <a:t>release()  …  acquire()</a:t>
            </a:r>
          </a:p>
          <a:p>
            <a:pPr lvl="1"/>
            <a:r>
              <a:rPr lang="en-US" altLang="en-US" dirty="0"/>
              <a:t> </a:t>
            </a:r>
            <a:r>
              <a:rPr lang="en-US" altLang="en-US" b="1" dirty="0">
                <a:latin typeface="Courier New" panose="02070309020205020404" pitchFamily="49" charset="0"/>
                <a:cs typeface="Courier New" panose="02070309020205020404" pitchFamily="49" charset="0"/>
              </a:rPr>
              <a:t>acquire()  …  acquire())</a:t>
            </a:r>
          </a:p>
          <a:p>
            <a:pPr lvl="1"/>
            <a:r>
              <a:rPr lang="en-US" altLang="en-US" dirty="0"/>
              <a:t> Omitting  of </a:t>
            </a:r>
            <a:r>
              <a:rPr lang="en-US" altLang="en-US" b="1" dirty="0">
                <a:latin typeface="Courier New" panose="02070309020205020404" pitchFamily="49" charset="0"/>
                <a:cs typeface="Courier New" panose="02070309020205020404" pitchFamily="49" charset="0"/>
              </a:rPr>
              <a:t>acquire() </a:t>
            </a:r>
            <a:r>
              <a:rPr lang="en-US" altLang="en-US" dirty="0"/>
              <a:t>and/or </a:t>
            </a:r>
            <a:r>
              <a:rPr lang="en-US" altLang="en-US" b="1" dirty="0">
                <a:latin typeface="Courier New" panose="02070309020205020404" pitchFamily="49" charset="0"/>
                <a:cs typeface="Courier New" panose="02070309020205020404" pitchFamily="49" charset="0"/>
              </a:rPr>
              <a:t>release()</a:t>
            </a:r>
            <a:endParaRPr lang="en-US" altLang="en-US"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fa-IR" altLang="en-US" sz="2800" dirty="0">
                <a:latin typeface="Arial" panose="020B0604020202020204" pitchFamily="34" charset="0"/>
                <a:cs typeface="B Nazanin" panose="00000400000000000000" pitchFamily="2" charset="-78"/>
              </a:rPr>
              <a:t>زنده‌بودن</a:t>
            </a:r>
            <a:endParaRPr lang="en-US" altLang="en-US" sz="4400" dirty="0"/>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a:xfrm>
            <a:off x="423328" y="1245789"/>
            <a:ext cx="8455201" cy="5300662"/>
          </a:xfrm>
        </p:spPr>
        <p:txBody>
          <a:bodyPr/>
          <a:lstStyle/>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ممکن است فرآیندها در هنگام تلاش برای به دست آوردن یک ابزار همگام‌سازی مانند قفل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انحصار</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متقابل</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(Mutex Lock)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یا سِمافور، به طور نامحدود منتظر بمانند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انتظار نامحدود، معیارهای پیشرفت و انتظار محدود که در ابتدای این فصل مورد بحث قرار گرفت را نقض می‌کند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زنده بودن</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(Liveness):</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به مجموعه‌ای از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ویژگی‌ها</a:t>
            </a:r>
            <a:r>
              <a:rPr lang="fa-IR" sz="2800" b="1" dirty="0">
                <a:effectLst/>
                <a:latin typeface="Times New Roman" panose="02020603050405020304" pitchFamily="18" charset="0"/>
                <a:ea typeface="Times New Roman" panose="02020603050405020304" pitchFamily="18" charset="0"/>
                <a:cs typeface="B Nazanin" panose="00000400000000000000" pitchFamily="2" charset="-78"/>
              </a:rPr>
              <a:t>یی</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اشاره دارد که یک سیستم برای </a:t>
            </a: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اطمینان از پیشرفت فرآیندها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باید از آن‌ها پیروی کند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انتظار نامحدود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نمونه‌ای از شکست زنده بودن</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Liveness Failure</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615480" y="900931"/>
            <a:ext cx="8129239" cy="4906963"/>
          </a:xfrm>
        </p:spPr>
        <p:txBody>
          <a:bodyPr/>
          <a:lstStyle/>
          <a:p>
            <a:pPr marL="342900" marR="0" lvl="0" indent="-342900" algn="r" rtl="1">
              <a:buFont typeface="Wingdings" panose="05000000000000000000" pitchFamily="2" charset="2"/>
              <a:buChar char=""/>
              <a:tabLst>
                <a:tab pos="457200" algn="l"/>
              </a:tabLs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بن‌بست</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 (Deadlock):</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دو یا چند فرآیند به طور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نامحدود منتظر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رویدادی هستند که فقط می‌تواند توسط یکی از فرآیندهای در حال انتظار ایجاد شود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فرض کنید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S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Q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دو سِمافور هستند که مقدار اولیه آن‌ها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۱</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 است</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a:lnSpc>
                <a:spcPct val="90000"/>
              </a:lnSpc>
              <a:buFont typeface="Monotype Sorts" pitchFamily="-84" charset="2"/>
              <a:buNone/>
              <a:tabLst>
                <a:tab pos="1882775" algn="ctr"/>
                <a:tab pos="4568825" algn="ctr"/>
              </a:tabLst>
            </a:pPr>
            <a:r>
              <a:rPr lang="en-US" altLang="en-US" sz="2000" i="1" dirty="0">
                <a:solidFill>
                  <a:srgbClr val="000000"/>
                </a:solidFill>
              </a:rPr>
              <a:t>		        P</a:t>
            </a:r>
            <a:r>
              <a:rPr lang="en-US" altLang="en-US" sz="2000" baseline="-25000" dirty="0">
                <a:solidFill>
                  <a:srgbClr val="000000"/>
                </a:solidFill>
              </a:rPr>
              <a:t>0</a:t>
            </a:r>
            <a:r>
              <a:rPr lang="en-US" altLang="en-US" sz="2000" dirty="0">
                <a:solidFill>
                  <a:srgbClr val="000000"/>
                </a:solidFill>
              </a:rPr>
              <a:t>	                            </a:t>
            </a:r>
            <a:r>
              <a:rPr lang="en-US" altLang="en-US" sz="2000" i="1" dirty="0">
                <a:solidFill>
                  <a:srgbClr val="000000"/>
                </a:solidFill>
              </a:rPr>
              <a:t>P</a:t>
            </a:r>
            <a:r>
              <a:rPr lang="en-US" altLang="en-US" sz="2000" baseline="-25000" dirty="0">
                <a:solidFill>
                  <a:srgbClr val="000000"/>
                </a:solidFill>
              </a:rPr>
              <a:t>1</a:t>
            </a:r>
          </a:p>
          <a:p>
            <a:pPr>
              <a:lnSpc>
                <a:spcPct val="90000"/>
              </a:lnSpc>
              <a:buFont typeface="Monotype Sorts" pitchFamily="-84" charset="2"/>
              <a:buNone/>
              <a:tabLst>
                <a:tab pos="1882775" algn="ctr"/>
                <a:tab pos="4568825" algn="ctr"/>
              </a:tabLst>
            </a:pPr>
            <a:r>
              <a:rPr lang="en-US" altLang="en-US" sz="2000" b="1" dirty="0">
                <a:solidFill>
                  <a:srgbClr val="000000"/>
                </a:solidFill>
                <a:latin typeface="Courier New" panose="02070309020205020404" pitchFamily="49" charset="0"/>
              </a:rPr>
              <a:t>	          </a:t>
            </a:r>
            <a:r>
              <a:rPr lang="en-US" altLang="en-US" b="1" dirty="0">
                <a:solidFill>
                  <a:srgbClr val="000000"/>
                </a:solidFill>
                <a:latin typeface="Courier New" panose="02070309020205020404" pitchFamily="49" charset="0"/>
              </a:rPr>
              <a:t>wait(S); 	              wait(Q);</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wait(Q); 	              wait(S);</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signal(S);                 signal(Q);</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signal(Q);                 signal(S);</a:t>
            </a:r>
          </a:p>
          <a:p>
            <a:pPr>
              <a:lnSpc>
                <a:spcPct val="90000"/>
              </a:lnSpc>
              <a:buFont typeface="Monotype Sorts" pitchFamily="-84" charset="2"/>
              <a:buNone/>
              <a:tabLst>
                <a:tab pos="1882775" algn="ctr"/>
                <a:tab pos="4568825" algn="ctr"/>
              </a:tabLst>
            </a:pPr>
            <a:endParaRPr lang="en-US" altLang="en-US" b="1" dirty="0">
              <a:solidFill>
                <a:srgbClr val="000000"/>
              </a:solidFill>
              <a:latin typeface="Courier New" panose="02070309020205020404" pitchFamily="49" charset="0"/>
            </a:endParaRPr>
          </a:p>
          <a:p>
            <a:pPr marL="0" marR="0" lvl="0" indent="0" algn="r" rtl="1">
              <a:buNone/>
              <a:tabLst>
                <a:tab pos="457200" algn="l"/>
              </a:tabLst>
            </a:pPr>
            <a:endParaRPr lang="en-US" sz="2000" dirty="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fa-IR" altLang="en-US" sz="3200" dirty="0">
                <a:latin typeface="Arial" panose="020B0604020202020204" pitchFamily="34" charset="0"/>
                <a:cs typeface="B Nazanin" panose="00000400000000000000" pitchFamily="2" charset="-78"/>
              </a:rPr>
              <a:t>زنده‌بودن</a:t>
            </a:r>
            <a:endParaRPr lang="en-US" altLang="en-US" dirty="0"/>
          </a:p>
        </p:txBody>
      </p:sp>
      <p:sp>
        <p:nvSpPr>
          <p:cNvPr id="5" name="TextBox 4">
            <a:extLst>
              <a:ext uri="{FF2B5EF4-FFF2-40B4-BE49-F238E27FC236}">
                <a16:creationId xmlns:a16="http://schemas.microsoft.com/office/drawing/2014/main" id="{1D38073E-6CB7-4E40-8F68-72D4CDD74B64}"/>
              </a:ext>
            </a:extLst>
          </p:cNvPr>
          <p:cNvSpPr txBox="1"/>
          <p:nvPr/>
        </p:nvSpPr>
        <p:spPr>
          <a:xfrm>
            <a:off x="365708" y="4277211"/>
            <a:ext cx="8412583" cy="2308324"/>
          </a:xfrm>
          <a:prstGeom prst="rect">
            <a:avLst/>
          </a:prstGeom>
          <a:noFill/>
        </p:spPr>
        <p:txBody>
          <a:bodyPr wrap="square">
            <a:spAutoFit/>
          </a:bodyPr>
          <a:lstStyle/>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 نظر بگیرید که اگر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P0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دستور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wait(S)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دستور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wait(Q)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اجرا کند. هنگامی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P0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دستور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wait(Q)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اجرا می‌کند، باید تا زمانی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دستور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signal(Q)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اجرا کند، منتظر بماند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 این حال،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P1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تا زمانی 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P0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دستور</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signal(S)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اجرا نکند، در حال انتظار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از آنجایی که این عملیات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signal()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هرگز اجرا نمی‌شوند، </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P0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و</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P1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دچار بن‌بست شده‌اند</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998797" cy="4906963"/>
          </a:xfrm>
        </p:spPr>
        <p:txBody>
          <a:bodyPr/>
          <a:lstStyle/>
          <a:p>
            <a:pPr marL="0" marR="0" algn="r" rtl="1"/>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سایر اشکال بن‌بست</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b="1"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800" b="1" dirty="0">
                <a:effectLst/>
                <a:latin typeface="Calibri" panose="020F0502020204030204" pitchFamily="34" charset="0"/>
                <a:ea typeface="Calibri" panose="020F0502020204030204" pitchFamily="34" charset="0"/>
                <a:cs typeface="B Nazanin" panose="00000400000000000000" pitchFamily="2" charset="-78"/>
              </a:rPr>
              <a:t>گرسنگی</a:t>
            </a:r>
            <a:r>
              <a:rPr lang="en-US" sz="2800" b="1" dirty="0">
                <a:effectLst/>
                <a:latin typeface="Calibri" panose="020F0502020204030204" pitchFamily="34" charset="0"/>
                <a:ea typeface="Calibri" panose="020F0502020204030204" pitchFamily="34" charset="0"/>
                <a:cs typeface="B Nazanin" panose="00000400000000000000" pitchFamily="2" charset="-78"/>
              </a:rPr>
              <a:t> (Starvation):</a:t>
            </a:r>
            <a:r>
              <a:rPr lang="en-US" sz="2800" dirty="0">
                <a:effectLst/>
                <a:latin typeface="Calibri" panose="020F0502020204030204" pitchFamily="34" charset="0"/>
                <a:ea typeface="Calibri" panose="020F0502020204030204" pitchFamily="34" charset="0"/>
                <a:cs typeface="B Nazanin" panose="00000400000000000000" pitchFamily="2" charset="-78"/>
              </a:rPr>
              <a:t> </a:t>
            </a:r>
            <a:r>
              <a:rPr lang="ar-SA" sz="2800" dirty="0">
                <a:effectLst/>
                <a:latin typeface="Calibri" panose="020F0502020204030204" pitchFamily="34" charset="0"/>
                <a:ea typeface="Calibri" panose="020F0502020204030204" pitchFamily="34" charset="0"/>
                <a:cs typeface="B Nazanin" panose="00000400000000000000" pitchFamily="2" charset="-78"/>
              </a:rPr>
              <a:t>بلاک شدن نامحدود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فرآیندی ممکن است هرگز از صف سِمافوری که در آن معلق</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sleep</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است، حذف نشود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fa-IR" altLang="en-US" sz="3200" dirty="0">
                <a:latin typeface="Arial" panose="020B0604020202020204" pitchFamily="34" charset="0"/>
                <a:cs typeface="B Nazanin" panose="00000400000000000000" pitchFamily="2" charset="-78"/>
              </a:rPr>
              <a:t>زنده‌بودن</a:t>
            </a:r>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1169464" y="2954913"/>
            <a:ext cx="7772400" cy="1362075"/>
          </a:xfrm>
        </p:spPr>
        <p:txBody>
          <a:bodyPr/>
          <a:lstStyle/>
          <a:p>
            <a:r>
              <a:rPr lang="fa-IR" sz="4000" b="1" dirty="0">
                <a:effectLst/>
                <a:latin typeface="Times New Roman" panose="02020603050405020304" pitchFamily="18" charset="0"/>
                <a:ea typeface="Times New Roman" panose="02020603050405020304" pitchFamily="18" charset="0"/>
                <a:cs typeface="B Nazanin" panose="00000400000000000000" pitchFamily="2" charset="-78"/>
              </a:rPr>
              <a:t>مثال‌های از کاربرد مفاهیم همگام‌سازی</a:t>
            </a:r>
            <a:br>
              <a:rPr lang="en-US" sz="4000" dirty="0">
                <a:effectLst/>
                <a:latin typeface="Times New Roman" panose="02020603050405020304" pitchFamily="18" charset="0"/>
                <a:ea typeface="Times New Roman" panose="02020603050405020304" pitchFamily="18" charset="0"/>
              </a:rPr>
            </a:br>
            <a:endParaRPr lang="en-US" altLang="en-US" dirty="0"/>
          </a:p>
        </p:txBody>
      </p:sp>
    </p:spTree>
    <p:extLst>
      <p:ext uri="{BB962C8B-B14F-4D97-AF65-F5344CB8AC3E}">
        <p14:creationId xmlns:p14="http://schemas.microsoft.com/office/powerpoint/2010/main" val="3832928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3AB92419-2F3E-4AB1-BD3A-358F1F8CF347}"/>
              </a:ext>
            </a:extLst>
          </p:cNvPr>
          <p:cNvSpPr>
            <a:spLocks noGrp="1" noChangeArrowheads="1"/>
          </p:cNvSpPr>
          <p:nvPr>
            <p:ph type="title"/>
          </p:nvPr>
        </p:nvSpPr>
        <p:spPr>
          <a:xfrm>
            <a:off x="1020720" y="180555"/>
            <a:ext cx="8077200" cy="609600"/>
          </a:xfrm>
        </p:spPr>
        <p:txBody>
          <a:bodyPr/>
          <a:lstStyle/>
          <a:p>
            <a:pPr eaLnBrk="1" hangingPunct="1"/>
            <a:r>
              <a:rPr lang="en-US" altLang="en-US" dirty="0"/>
              <a:t>Classical Problems of Synchronization</a:t>
            </a:r>
          </a:p>
        </p:txBody>
      </p:sp>
      <p:sp>
        <p:nvSpPr>
          <p:cNvPr id="9218" name="Rectangle 3">
            <a:extLst>
              <a:ext uri="{FF2B5EF4-FFF2-40B4-BE49-F238E27FC236}">
                <a16:creationId xmlns:a16="http://schemas.microsoft.com/office/drawing/2014/main" id="{D48FBE90-0458-4057-B57E-DA63D17D9A1D}"/>
              </a:ext>
            </a:extLst>
          </p:cNvPr>
          <p:cNvSpPr>
            <a:spLocks noGrp="1" noChangeArrowheads="1"/>
          </p:cNvSpPr>
          <p:nvPr>
            <p:ph idx="1"/>
          </p:nvPr>
        </p:nvSpPr>
        <p:spPr>
          <a:xfrm>
            <a:off x="806449" y="1131891"/>
            <a:ext cx="7875327" cy="4441596"/>
          </a:xfrm>
        </p:spPr>
        <p:txBody>
          <a:bodyPr/>
          <a:lstStyle/>
          <a:p>
            <a:pPr marL="0" marR="0" algn="r" rtl="1">
              <a:lnSpc>
                <a:spcPct val="107000"/>
              </a:lnSpc>
              <a:spcBef>
                <a:spcPts val="0"/>
              </a:spcBef>
              <a:spcAft>
                <a:spcPts val="800"/>
              </a:spcAft>
            </a:pPr>
            <a:r>
              <a:rPr lang="ar-SA" sz="3200" dirty="0">
                <a:effectLst/>
                <a:latin typeface="Calibri" panose="020F0502020204030204" pitchFamily="34" charset="0"/>
                <a:ea typeface="Times New Roman" panose="02020603050405020304" pitchFamily="18" charset="0"/>
                <a:cs typeface="B Nazanin" panose="00000400000000000000" pitchFamily="2" charset="-78"/>
              </a:rPr>
              <a:t>مسائل کلاسیک برای تست رویکردهای همگام‌سازی جدید</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3200" dirty="0">
                <a:effectLst/>
                <a:latin typeface="Calibri" panose="020F0502020204030204" pitchFamily="34" charset="0"/>
                <a:ea typeface="Times New Roman" panose="02020603050405020304" pitchFamily="18" charset="0"/>
                <a:cs typeface="B Nazanin" panose="00000400000000000000" pitchFamily="2" charset="-78"/>
              </a:rPr>
              <a:t>مسئله بافر محدود</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(Bounded-Buffer Problem):</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fa-IR" sz="3200" dirty="0">
                <a:effectLst/>
                <a:latin typeface="Calibri" panose="020F0502020204030204" pitchFamily="34" charset="0"/>
                <a:ea typeface="Times New Roman" panose="02020603050405020304" pitchFamily="18" charset="0"/>
                <a:cs typeface="B Nazanin" panose="00000400000000000000" pitchFamily="2" charset="-78"/>
              </a:rPr>
              <a:t>مسئله نویسندگان و خوانندگان</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marL="742950" lvl="1" indent="-342900" algn="r" rtl="1">
              <a:lnSpc>
                <a:spcPct val="107000"/>
              </a:lnSpc>
              <a:spcBef>
                <a:spcPts val="0"/>
              </a:spcBef>
              <a:spcAft>
                <a:spcPts val="800"/>
              </a:spcAft>
              <a:buSzPts val="1000"/>
              <a:buFont typeface="Symbol" panose="05050102010706020507" pitchFamily="18" charset="2"/>
              <a:buChar char=""/>
              <a:tabLst>
                <a:tab pos="457200" algn="l"/>
              </a:tabLst>
            </a:pPr>
            <a:r>
              <a:rPr lang="fa-IR" sz="3200" dirty="0">
                <a:effectLst/>
                <a:latin typeface="Calibri" panose="020F0502020204030204" pitchFamily="34" charset="0"/>
                <a:ea typeface="Times New Roman" panose="02020603050405020304" pitchFamily="18" charset="0"/>
                <a:cs typeface="B Nazanin" panose="00000400000000000000" pitchFamily="2" charset="-78"/>
              </a:rPr>
              <a:t>مسئله فیلسوفان گرسنه</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fa-IR" altLang="en-US" dirty="0">
                <a:cs typeface="B Nazanin" panose="00000400000000000000" pitchFamily="2" charset="-78"/>
              </a:rPr>
              <a:t>مسئله </a:t>
            </a:r>
            <a:r>
              <a:rPr lang="fa-IR" sz="3200" dirty="0">
                <a:effectLst/>
                <a:latin typeface="Times New Roman" panose="02020603050405020304" pitchFamily="18" charset="0"/>
                <a:ea typeface="Times New Roman" panose="02020603050405020304" pitchFamily="18" charset="0"/>
                <a:cs typeface="B Nazanin" panose="00000400000000000000" pitchFamily="2" charset="-78"/>
              </a:rPr>
              <a:t>ناحیه</a:t>
            </a:r>
            <a:r>
              <a:rPr lang="fa-IR" altLang="en-US" dirty="0">
                <a:cs typeface="B Nazanin" panose="00000400000000000000" pitchFamily="2" charset="-78"/>
              </a:rPr>
              <a:t> بحرانی</a:t>
            </a:r>
            <a:endParaRPr lang="en-US" altLang="en-US" dirty="0"/>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241069" y="1159881"/>
            <a:ext cx="8445731" cy="4993784"/>
          </a:xfrm>
        </p:spPr>
        <p:txBody>
          <a:bodyPr/>
          <a:lstStyle/>
          <a:p>
            <a:pPr marL="34290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سیستم با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n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فرآیند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altLang="en-US" sz="2400" dirty="0"/>
              <a:t>{</a:t>
            </a:r>
            <a:r>
              <a:rPr lang="en-US" altLang="en-US" sz="2400" i="1" dirty="0"/>
              <a:t>p</a:t>
            </a:r>
            <a:r>
              <a:rPr lang="en-US" altLang="en-US" sz="2400" i="1" baseline="-25000" dirty="0"/>
              <a:t>0</a:t>
            </a:r>
            <a:r>
              <a:rPr lang="en-US" altLang="en-US" sz="2400" i="1" dirty="0"/>
              <a:t>, p</a:t>
            </a:r>
            <a:r>
              <a:rPr lang="en-US" altLang="en-US" sz="2400" i="1" baseline="-25000" dirty="0"/>
              <a:t>1</a:t>
            </a:r>
            <a:r>
              <a:rPr lang="en-US" altLang="en-US" sz="2400" i="1" dirty="0"/>
              <a:t>, … p</a:t>
            </a:r>
            <a:r>
              <a:rPr lang="en-US" altLang="en-US" sz="2400" i="1" baseline="-25000" dirty="0"/>
              <a:t>n-1</a:t>
            </a:r>
            <a:r>
              <a:rPr lang="en-US" altLang="en-US" sz="2400" dirty="0"/>
              <a:t>}</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را در نظر بگیرید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هر فرآیند دارای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ناحیه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بحرانی از کد است</a:t>
            </a:r>
            <a:r>
              <a:rPr lang="fa-IR" sz="2400" dirty="0">
                <a:latin typeface="Times New Roman" panose="02020603050405020304" pitchFamily="18" charset="0"/>
                <a:ea typeface="Times New Roman" panose="02020603050405020304" pitchFamily="18" charset="0"/>
                <a:cs typeface="B Nazanin" panose="00000400000000000000" pitchFamily="2" charset="-78"/>
              </a:rPr>
              <a:t> که شامل دسترسی و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تغییر متغیرهای مشترک، به‌روزرسانی جدول، نوشتن فایل و غیره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می‌</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هنگامی که یک فرآیند در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ناحیه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بحرانی است، هیچ فرآیند دیگری نمی تواند در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ناحیه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بحرانی خود باشد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742950" lvl="1" indent="-342900" algn="r" rtl="1">
              <a:buFont typeface="Wingdings" panose="05000000000000000000" pitchFamily="2" charset="2"/>
              <a:buChar char=""/>
              <a:tabLst>
                <a:tab pos="457200" algn="l"/>
              </a:tabLst>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مسئله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ناحیه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بحرانی طراحی یک پروتکل برای حل این موضوع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هر فرآیند باید در بخش ورود، </a:t>
            </a: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مجوز ورود به بخش بحرانی را درخواست کند</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پس از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ناحیه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بحرانی ممکن است بخش خروج را دنبال کند و سپس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ناحیه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باقیمانده را اجرا نماید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altLang="en-US" sz="2400" b="1" dirty="0">
              <a:solidFill>
                <a:srgbClr val="3366FF"/>
              </a:solidFill>
            </a:endParaRPr>
          </a:p>
          <a:p>
            <a:pPr>
              <a:buFont typeface="Monotype Sorts" pitchFamily="-84" charset="2"/>
              <a:buNone/>
            </a:pPr>
            <a:endParaRPr lang="en-US" altLang="en-US" sz="2400" b="1" dirty="0">
              <a:solidFill>
                <a:srgbClr val="006699"/>
              </a:solidFill>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445FFABD-D0ED-4BD7-90B8-096D05870983}"/>
              </a:ext>
            </a:extLst>
          </p:cNvPr>
          <p:cNvSpPr>
            <a:spLocks noGrp="1" noChangeArrowheads="1"/>
          </p:cNvSpPr>
          <p:nvPr>
            <p:ph type="title"/>
          </p:nvPr>
        </p:nvSpPr>
        <p:spPr>
          <a:xfrm>
            <a:off x="923731" y="277813"/>
            <a:ext cx="7763069" cy="576262"/>
          </a:xfrm>
        </p:spPr>
        <p:txBody>
          <a:bodyPr/>
          <a:lstStyle/>
          <a:p>
            <a:pPr eaLnBrk="1" hangingPunct="1"/>
            <a:r>
              <a:rPr lang="ar-SA" sz="3200" dirty="0">
                <a:effectLst/>
                <a:latin typeface="Calibri" panose="020F0502020204030204" pitchFamily="34" charset="0"/>
                <a:ea typeface="Times New Roman" panose="02020603050405020304" pitchFamily="18" charset="0"/>
                <a:cs typeface="B Nazanin" panose="00000400000000000000" pitchFamily="2" charset="-78"/>
              </a:rPr>
              <a:t>مسئله بافر محدود</a:t>
            </a:r>
            <a:endParaRPr lang="en-US" altLang="en-US" dirty="0"/>
          </a:p>
        </p:txBody>
      </p:sp>
      <p:sp>
        <p:nvSpPr>
          <p:cNvPr id="11266" name="Rectangle 3">
            <a:extLst>
              <a:ext uri="{FF2B5EF4-FFF2-40B4-BE49-F238E27FC236}">
                <a16:creationId xmlns:a16="http://schemas.microsoft.com/office/drawing/2014/main" id="{D956C55F-640F-4784-8984-36E14C723FAC}"/>
              </a:ext>
            </a:extLst>
          </p:cNvPr>
          <p:cNvSpPr>
            <a:spLocks noGrp="1" noChangeArrowheads="1"/>
          </p:cNvSpPr>
          <p:nvPr>
            <p:ph idx="1"/>
          </p:nvPr>
        </p:nvSpPr>
        <p:spPr>
          <a:xfrm>
            <a:off x="291403" y="949569"/>
            <a:ext cx="8852598" cy="4070106"/>
          </a:xfrm>
        </p:spPr>
        <p:txBody>
          <a:bodyPr/>
          <a:lstStyle/>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این مسئله شامل </a:t>
            </a:r>
            <a:r>
              <a:rPr lang="en-US" sz="2800" dirty="0">
                <a:effectLst/>
                <a:latin typeface="Calibri" panose="020F0502020204030204" pitchFamily="34" charset="0"/>
                <a:ea typeface="Times New Roman" panose="02020603050405020304" pitchFamily="18" charset="0"/>
                <a:cs typeface="B Nazanin" panose="00000400000000000000" pitchFamily="2" charset="-78"/>
              </a:rPr>
              <a:t> </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n</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بافر است که هر کدام می‌تواند </a:t>
            </a:r>
            <a:r>
              <a:rPr lang="ar-SA" sz="2800" b="1" dirty="0">
                <a:effectLst/>
                <a:latin typeface="Calibri" panose="020F0502020204030204" pitchFamily="34" charset="0"/>
                <a:ea typeface="Times New Roman" panose="02020603050405020304" pitchFamily="18" charset="0"/>
                <a:cs typeface="B Nazanin" panose="00000400000000000000" pitchFamily="2" charset="-78"/>
              </a:rPr>
              <a:t>فقط یک آیتم</a:t>
            </a:r>
            <a:r>
              <a:rPr lang="ar-SA" sz="2800" dirty="0">
                <a:effectLst/>
                <a:latin typeface="Calibri" panose="020F0502020204030204" pitchFamily="34" charset="0"/>
                <a:ea typeface="Times New Roman" panose="02020603050405020304" pitchFamily="18" charset="0"/>
                <a:cs typeface="B Nazanin" panose="00000400000000000000" pitchFamily="2" charset="-78"/>
              </a:rPr>
              <a:t> را در خود جای دهد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یک سیمافور به نام </a:t>
            </a:r>
            <a:r>
              <a:rPr lang="en-US" sz="2800" dirty="0">
                <a:effectLst/>
                <a:latin typeface="Calibri" panose="020F0502020204030204" pitchFamily="34" charset="0"/>
                <a:ea typeface="Times New Roman" panose="02020603050405020304" pitchFamily="18" charset="0"/>
                <a:cs typeface="B Nazanin" panose="00000400000000000000" pitchFamily="2" charset="-78"/>
              </a:rPr>
              <a:t> </a:t>
            </a:r>
            <a:r>
              <a:rPr lang="en-US" sz="2400" b="1" dirty="0">
                <a:effectLst/>
                <a:latin typeface="Courier New" panose="02070309020205020404" pitchFamily="49" charset="0"/>
                <a:ea typeface="Times New Roman" panose="02020603050405020304" pitchFamily="18" charset="0"/>
                <a:cs typeface="B Nazanin" panose="00000400000000000000" pitchFamily="2" charset="-78"/>
              </a:rPr>
              <a:t>mutex</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وجود دارد که مقدار اولیه آن برابر با </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1</a:t>
            </a:r>
            <a:r>
              <a:rPr lang="ar-SA" sz="2800" dirty="0">
                <a:effectLst/>
                <a:latin typeface="Calibri" panose="020F0502020204030204" pitchFamily="34" charset="0"/>
                <a:ea typeface="Times New Roman" panose="02020603050405020304" pitchFamily="18" charset="0"/>
                <a:cs typeface="B Nazanin" panose="00000400000000000000" pitchFamily="2" charset="-78"/>
              </a:rPr>
              <a:t>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یک سیمافور دیگر به نام </a:t>
            </a:r>
            <a:r>
              <a:rPr lang="en-US" sz="2400" b="1" dirty="0">
                <a:effectLst/>
                <a:latin typeface="Courier New" panose="02070309020205020404" pitchFamily="49" charset="0"/>
                <a:ea typeface="Times New Roman" panose="02020603050405020304" pitchFamily="18" charset="0"/>
                <a:cs typeface="B Nazanin" panose="00000400000000000000" pitchFamily="2" charset="-78"/>
              </a:rPr>
              <a:t>full</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با مقدار اولیه </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0</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وجود دارد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و در نهایت یک سیمافور به نام </a:t>
            </a:r>
            <a:r>
              <a:rPr lang="en-US" sz="2400" b="1" dirty="0">
                <a:effectLst/>
                <a:latin typeface="Courier New" panose="02070309020205020404" pitchFamily="49" charset="0"/>
                <a:ea typeface="Times New Roman" panose="02020603050405020304" pitchFamily="18" charset="0"/>
                <a:cs typeface="B Nazanin" panose="00000400000000000000" pitchFamily="2" charset="-78"/>
              </a:rPr>
              <a:t>empty</a:t>
            </a:r>
            <a:r>
              <a:rPr lang="fa-IR" sz="2000" b="1" dirty="0">
                <a:effectLst/>
                <a:latin typeface="Courier New" panose="02070309020205020404" pitchFamily="49" charset="0"/>
                <a:ea typeface="Times New Roman" panose="02020603050405020304" pitchFamily="18" charset="0"/>
                <a:cs typeface="B Nazanin" panose="00000400000000000000" pitchFamily="2" charset="-78"/>
              </a:rPr>
              <a:t> </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با مقدار اولیه </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n</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داریم</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800" dirty="0">
                <a:effectLst/>
                <a:latin typeface="Calibri" panose="020F0502020204030204" pitchFamily="34" charset="0"/>
                <a:ea typeface="Times New Roman" panose="02020603050405020304" pitchFamily="18" charset="0"/>
                <a:cs typeface="B Nazanin" panose="00000400000000000000" pitchFamily="2" charset="-78"/>
              </a:rPr>
              <a:t>همچنین لازم است تا ساختار فرایند تولیدکننده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(producer process) </a:t>
            </a:r>
            <a:r>
              <a:rPr lang="ar-SA" sz="2800" dirty="0">
                <a:effectLst/>
                <a:latin typeface="Calibri" panose="020F0502020204030204" pitchFamily="34" charset="0"/>
                <a:ea typeface="Times New Roman" panose="02020603050405020304" pitchFamily="18" charset="0"/>
                <a:cs typeface="B Nazanin" panose="00000400000000000000" pitchFamily="2" charset="-78"/>
              </a:rPr>
              <a:t>و ساختار فرایند مصرف‌کننده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(consumer process)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تعریف 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b="1" dirty="0">
                <a:effectLst/>
                <a:latin typeface="Calibri" panose="020F0502020204030204" pitchFamily="34" charset="0"/>
                <a:ea typeface="Times New Roman" panose="02020603050405020304" pitchFamily="18" charset="0"/>
                <a:cs typeface="B Nazanin" panose="00000400000000000000" pitchFamily="2" charset="-78"/>
              </a:rPr>
              <a:t>توجه</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800" dirty="0">
                <a:effectLst/>
                <a:latin typeface="Calibri" panose="020F0502020204030204" pitchFamily="34" charset="0"/>
                <a:ea typeface="Times New Roman" panose="02020603050405020304" pitchFamily="18" charset="0"/>
                <a:cs typeface="B Nazanin" panose="00000400000000000000" pitchFamily="2" charset="-78"/>
              </a:rPr>
              <a:t>در این بخش، جزئیات مربوط به ساختار فرایندها ذکر نشده است</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1267" name="Rectangle 5">
            <a:extLst>
              <a:ext uri="{FF2B5EF4-FFF2-40B4-BE49-F238E27FC236}">
                <a16:creationId xmlns:a16="http://schemas.microsoft.com/office/drawing/2014/main" id="{91998508-D538-4C89-AD83-931DA05A9BCE}"/>
              </a:ext>
            </a:extLst>
          </p:cNvPr>
          <p:cNvSpPr>
            <a:spLocks noChangeArrowheads="1"/>
          </p:cNvSpPr>
          <p:nvPr/>
        </p:nvSpPr>
        <p:spPr bwMode="auto">
          <a:xfrm>
            <a:off x="2492375" y="32464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FAD360A-E679-4DC4-99D8-0FFD8BCEDE8D}"/>
              </a:ext>
            </a:extLst>
          </p:cNvPr>
          <p:cNvSpPr>
            <a:spLocks noGrp="1" noChangeArrowheads="1"/>
          </p:cNvSpPr>
          <p:nvPr>
            <p:ph type="title"/>
          </p:nvPr>
        </p:nvSpPr>
        <p:spPr>
          <a:xfrm>
            <a:off x="1111250" y="222868"/>
            <a:ext cx="7575550" cy="576262"/>
          </a:xfrm>
        </p:spPr>
        <p:txBody>
          <a:bodyPr/>
          <a:lstStyle/>
          <a:p>
            <a:pPr eaLnBrk="1" hangingPunct="1"/>
            <a:r>
              <a:rPr lang="ar-SA" sz="3200" dirty="0">
                <a:effectLst/>
                <a:latin typeface="Calibri" panose="020F0502020204030204" pitchFamily="34" charset="0"/>
                <a:ea typeface="Times New Roman" panose="02020603050405020304" pitchFamily="18" charset="0"/>
                <a:cs typeface="B Nazanin" panose="00000400000000000000" pitchFamily="2" charset="-78"/>
              </a:rPr>
              <a:t>مسئله بافر محدود</a:t>
            </a:r>
            <a:r>
              <a:rPr lang="fa-IR" sz="3200" dirty="0">
                <a:effectLst/>
                <a:latin typeface="Calibri" panose="020F0502020204030204" pitchFamily="34" charset="0"/>
                <a:ea typeface="Times New Roman" panose="02020603050405020304" pitchFamily="18" charset="0"/>
                <a:cs typeface="B Nazanin" panose="00000400000000000000" pitchFamily="2" charset="-78"/>
              </a:rPr>
              <a:t> (ادامه)</a:t>
            </a:r>
            <a:endParaRPr lang="en-US" altLang="en-US" dirty="0"/>
          </a:p>
        </p:txBody>
      </p:sp>
      <p:sp>
        <p:nvSpPr>
          <p:cNvPr id="13314" name="Rectangle 3">
            <a:extLst>
              <a:ext uri="{FF2B5EF4-FFF2-40B4-BE49-F238E27FC236}">
                <a16:creationId xmlns:a16="http://schemas.microsoft.com/office/drawing/2014/main" id="{C2887F7A-B34E-4133-B1D8-7BCD1F23281A}"/>
              </a:ext>
            </a:extLst>
          </p:cNvPr>
          <p:cNvSpPr>
            <a:spLocks noGrp="1" noChangeArrowheads="1"/>
          </p:cNvSpPr>
          <p:nvPr>
            <p:ph idx="1"/>
          </p:nvPr>
        </p:nvSpPr>
        <p:spPr>
          <a:xfrm>
            <a:off x="830424" y="1279525"/>
            <a:ext cx="7932576" cy="4876800"/>
          </a:xfrm>
        </p:spPr>
        <p:txBody>
          <a:bodyPr/>
          <a:lstStyle/>
          <a:p>
            <a:r>
              <a:rPr lang="en-US" altLang="en-US" b="1" dirty="0"/>
              <a:t>The structure of the producer process</a:t>
            </a:r>
          </a:p>
          <a:p>
            <a:pPr>
              <a:buFont typeface="Monotype Sorts" pitchFamily="-84" charset="2"/>
              <a:buNone/>
            </a:pPr>
            <a:endParaRPr lang="en-US" altLang="en-US" b="1" dirty="0">
              <a:latin typeface="Courier New" panose="02070309020205020404" pitchFamily="49" charset="0"/>
            </a:endParaRP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while</a:t>
            </a:r>
            <a:r>
              <a:rPr lang="en-US" altLang="en-US" dirty="0">
                <a:latin typeface="Consolas" panose="020B0609020204030204" pitchFamily="49" charset="0"/>
              </a:rPr>
              <a:t> (true) { </a:t>
            </a:r>
          </a:p>
          <a:p>
            <a:pPr>
              <a:buFont typeface="Monotype Sorts" pitchFamily="-84" charset="2"/>
              <a:buNone/>
            </a:pPr>
            <a:r>
              <a:rPr lang="en-US" altLang="en-US" dirty="0">
                <a:latin typeface="Consolas" panose="020B0609020204030204" pitchFamily="49" charset="0"/>
              </a:rPr>
              <a:t>          ...</a:t>
            </a:r>
            <a:br>
              <a:rPr lang="en-US" altLang="en-US" dirty="0">
                <a:latin typeface="Consolas" panose="020B0609020204030204" pitchFamily="49" charset="0"/>
              </a:rPr>
            </a:br>
            <a:r>
              <a:rPr lang="en-US" altLang="en-US" dirty="0">
                <a:latin typeface="Consolas" panose="020B0609020204030204" pitchFamily="49" charset="0"/>
              </a:rPr>
              <a:t>        /* produce an item in </a:t>
            </a:r>
            <a:r>
              <a:rPr lang="en-US" altLang="en-US" dirty="0" err="1">
                <a:latin typeface="Consolas" panose="020B0609020204030204" pitchFamily="49" charset="0"/>
              </a:rPr>
              <a:t>next_produced</a:t>
            </a:r>
            <a:r>
              <a:rPr lang="en-US" altLang="en-US" dirty="0">
                <a:latin typeface="Consolas" panose="020B0609020204030204" pitchFamily="49" charset="0"/>
              </a:rPr>
              <a:t> */ </a:t>
            </a:r>
          </a:p>
          <a:p>
            <a:pPr>
              <a:buFont typeface="Monotype Sorts" pitchFamily="-84" charset="2"/>
              <a:buNone/>
            </a:pPr>
            <a:r>
              <a:rPr lang="en-US" altLang="en-US" dirty="0">
                <a:latin typeface="Consolas" panose="020B0609020204030204" pitchFamily="49" charset="0"/>
              </a:rPr>
              <a:t>          ...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wait</a:t>
            </a:r>
            <a:r>
              <a:rPr lang="en-US" altLang="en-US" dirty="0">
                <a:latin typeface="Consolas" panose="020B0609020204030204" pitchFamily="49" charset="0"/>
              </a:rPr>
              <a:t>(</a:t>
            </a:r>
            <a:r>
              <a:rPr lang="en-US" altLang="en-US" dirty="0">
                <a:solidFill>
                  <a:srgbClr val="FF0000"/>
                </a:solidFill>
                <a:latin typeface="Consolas" panose="020B0609020204030204" pitchFamily="49" charset="0"/>
              </a:rPr>
              <a:t>empty</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wait</a:t>
            </a:r>
            <a:r>
              <a:rPr lang="en-US" altLang="en-US" dirty="0">
                <a:latin typeface="Consolas" panose="020B0609020204030204" pitchFamily="49" charset="0"/>
              </a:rPr>
              <a:t>(</a:t>
            </a:r>
            <a:r>
              <a:rPr lang="en-US" altLang="en-US" dirty="0">
                <a:solidFill>
                  <a:srgbClr val="FF0000"/>
                </a:solidFill>
                <a:latin typeface="Consolas" panose="020B0609020204030204" pitchFamily="49" charset="0"/>
              </a:rPr>
              <a:t>mutex</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br>
              <a:rPr lang="en-US" altLang="en-US" dirty="0">
                <a:latin typeface="Consolas" panose="020B0609020204030204" pitchFamily="49" charset="0"/>
              </a:rPr>
            </a:br>
            <a:r>
              <a:rPr lang="en-US" altLang="en-US" dirty="0">
                <a:latin typeface="Consolas" panose="020B0609020204030204" pitchFamily="49" charset="0"/>
              </a:rPr>
              <a:t>        /* add next produced to the buffer */ </a:t>
            </a:r>
          </a:p>
          <a:p>
            <a:pPr>
              <a:buFont typeface="Monotype Sorts" pitchFamily="-84" charset="2"/>
              <a:buNone/>
            </a:pPr>
            <a:r>
              <a:rPr lang="en-US" altLang="en-US" dirty="0">
                <a:latin typeface="Consolas" panose="020B0609020204030204" pitchFamily="49" charset="0"/>
              </a:rPr>
              <a:t>           ...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signal</a:t>
            </a:r>
            <a:r>
              <a:rPr lang="en-US" altLang="en-US" dirty="0">
                <a:latin typeface="Consolas" panose="020B0609020204030204" pitchFamily="49" charset="0"/>
              </a:rPr>
              <a:t>(</a:t>
            </a:r>
            <a:r>
              <a:rPr lang="en-US" altLang="en-US" dirty="0">
                <a:solidFill>
                  <a:srgbClr val="FF0000"/>
                </a:solidFill>
                <a:latin typeface="Consolas" panose="020B0609020204030204" pitchFamily="49" charset="0"/>
              </a:rPr>
              <a:t>mutex</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signal</a:t>
            </a:r>
            <a:r>
              <a:rPr lang="en-US" altLang="en-US" dirty="0">
                <a:latin typeface="Consolas" panose="020B0609020204030204" pitchFamily="49" charset="0"/>
              </a:rPr>
              <a:t>(</a:t>
            </a:r>
            <a:r>
              <a:rPr lang="en-US" altLang="en-US" b="1" dirty="0">
                <a:solidFill>
                  <a:srgbClr val="FF0000"/>
                </a:solidFill>
                <a:latin typeface="Consolas" panose="020B0609020204030204" pitchFamily="49" charset="0"/>
              </a:rPr>
              <a:t>full</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br>
              <a:rPr lang="en-US" altLang="en-US" b="1" dirty="0">
                <a:latin typeface="Courier New" panose="02070309020205020404" pitchFamily="49" charset="0"/>
              </a:rPr>
            </a:br>
            <a:endParaRPr lang="en-US" altLang="en-US" b="1" dirty="0">
              <a:latin typeface="Courier New" panose="02070309020205020404" pitchFamily="49"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861A0BAA-76CB-484A-B14F-F0AF8A7036D8}"/>
              </a:ext>
            </a:extLst>
          </p:cNvPr>
          <p:cNvSpPr>
            <a:spLocks noGrp="1" noChangeArrowheads="1"/>
          </p:cNvSpPr>
          <p:nvPr>
            <p:ph type="title"/>
          </p:nvPr>
        </p:nvSpPr>
        <p:spPr>
          <a:xfrm>
            <a:off x="1325175" y="222868"/>
            <a:ext cx="7156450" cy="576262"/>
          </a:xfrm>
        </p:spPr>
        <p:txBody>
          <a:bodyPr/>
          <a:lstStyle/>
          <a:p>
            <a:pPr eaLnBrk="1" hangingPunct="1"/>
            <a:r>
              <a:rPr lang="en-US" altLang="en-US" dirty="0"/>
              <a:t>Bounded Buffer Problem (Cont.)</a:t>
            </a:r>
          </a:p>
        </p:txBody>
      </p:sp>
      <p:sp>
        <p:nvSpPr>
          <p:cNvPr id="31747" name="Rectangle 3">
            <a:extLst>
              <a:ext uri="{FF2B5EF4-FFF2-40B4-BE49-F238E27FC236}">
                <a16:creationId xmlns:a16="http://schemas.microsoft.com/office/drawing/2014/main" id="{EF1ED0C8-1F57-420E-ADCE-1E7B94E90E37}"/>
              </a:ext>
            </a:extLst>
          </p:cNvPr>
          <p:cNvSpPr>
            <a:spLocks noGrp="1" noChangeArrowheads="1"/>
          </p:cNvSpPr>
          <p:nvPr>
            <p:ph idx="1"/>
          </p:nvPr>
        </p:nvSpPr>
        <p:spPr>
          <a:xfrm>
            <a:off x="839788" y="1152525"/>
            <a:ext cx="8156294" cy="4851587"/>
          </a:xfrm>
        </p:spPr>
        <p:txBody>
          <a:bodyPr/>
          <a:lstStyle/>
          <a:p>
            <a:r>
              <a:rPr lang="en-US" altLang="en-US" dirty="0"/>
              <a:t>The structure of the consumer process</a:t>
            </a:r>
          </a:p>
          <a:p>
            <a:endParaRPr lang="en-US" altLang="en-US" sz="1600" dirty="0"/>
          </a:p>
          <a:p>
            <a:pPr>
              <a:buFont typeface="Monotype Sorts" pitchFamily="-84" charset="2"/>
              <a:buNone/>
            </a:pPr>
            <a:r>
              <a:rPr lang="en-US" altLang="en-US" dirty="0">
                <a:latin typeface="Consolas" panose="020B0609020204030204" pitchFamily="49" charset="0"/>
              </a:rPr>
              <a:t>     while (true) {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wait</a:t>
            </a:r>
            <a:r>
              <a:rPr lang="en-US" altLang="en-US" dirty="0">
                <a:latin typeface="Consolas" panose="020B0609020204030204" pitchFamily="49" charset="0"/>
              </a:rPr>
              <a:t>(</a:t>
            </a:r>
            <a:r>
              <a:rPr lang="en-US" altLang="en-US" dirty="0">
                <a:solidFill>
                  <a:srgbClr val="FF0000"/>
                </a:solidFill>
                <a:latin typeface="Consolas" panose="020B0609020204030204" pitchFamily="49" charset="0"/>
              </a:rPr>
              <a:t>full</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wait</a:t>
            </a:r>
            <a:r>
              <a:rPr lang="en-US" altLang="en-US" dirty="0">
                <a:latin typeface="Consolas" panose="020B0609020204030204" pitchFamily="49" charset="0"/>
              </a:rPr>
              <a:t>(</a:t>
            </a:r>
            <a:r>
              <a:rPr lang="en-US" altLang="en-US" dirty="0">
                <a:solidFill>
                  <a:srgbClr val="FF0000"/>
                </a:solidFill>
                <a:latin typeface="Consolas" panose="020B0609020204030204" pitchFamily="49" charset="0"/>
              </a:rPr>
              <a:t>mutex</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br>
              <a:rPr lang="en-US" altLang="en-US" dirty="0">
                <a:latin typeface="Consolas" panose="020B0609020204030204" pitchFamily="49" charset="0"/>
              </a:rPr>
            </a:br>
            <a:r>
              <a:rPr lang="en-US" altLang="en-US" dirty="0">
                <a:latin typeface="Consolas" panose="020B0609020204030204" pitchFamily="49" charset="0"/>
              </a:rPr>
              <a:t>      /* remove an item from buffer to </a:t>
            </a:r>
            <a:r>
              <a:rPr lang="en-US" altLang="en-US" dirty="0" err="1">
                <a:latin typeface="Consolas" panose="020B0609020204030204" pitchFamily="49" charset="0"/>
              </a:rPr>
              <a:t>next_consumed</a:t>
            </a:r>
            <a:r>
              <a:rPr lang="en-US" altLang="en-US" dirty="0">
                <a:latin typeface="Consolas" panose="020B0609020204030204" pitchFamily="49" charset="0"/>
              </a:rPr>
              <a:t> */ </a:t>
            </a:r>
          </a:p>
          <a:p>
            <a:pPr>
              <a:buFont typeface="Monotype Sorts" pitchFamily="-84" charset="2"/>
              <a:buNone/>
            </a:pPr>
            <a:r>
              <a:rPr lang="en-US" altLang="en-US" dirty="0">
                <a:latin typeface="Consolas" panose="020B0609020204030204" pitchFamily="49" charset="0"/>
              </a:rPr>
              <a:t>           ...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signal</a:t>
            </a:r>
            <a:r>
              <a:rPr lang="en-US" altLang="en-US" dirty="0">
                <a:latin typeface="Consolas" panose="020B0609020204030204" pitchFamily="49" charset="0"/>
              </a:rPr>
              <a:t>(</a:t>
            </a:r>
            <a:r>
              <a:rPr lang="en-US" altLang="en-US" dirty="0">
                <a:solidFill>
                  <a:srgbClr val="FF0000"/>
                </a:solidFill>
                <a:latin typeface="Consolas" panose="020B0609020204030204" pitchFamily="49" charset="0"/>
              </a:rPr>
              <a:t>mutex</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r>
              <a:rPr lang="en-US" altLang="en-US" b="1" dirty="0">
                <a:latin typeface="Consolas" panose="020B0609020204030204" pitchFamily="49" charset="0"/>
              </a:rPr>
              <a:t>signal</a:t>
            </a:r>
            <a:r>
              <a:rPr lang="en-US" altLang="en-US" dirty="0">
                <a:latin typeface="Consolas" panose="020B0609020204030204" pitchFamily="49" charset="0"/>
              </a:rPr>
              <a:t>(</a:t>
            </a:r>
            <a:r>
              <a:rPr lang="en-US" altLang="en-US" dirty="0">
                <a:solidFill>
                  <a:srgbClr val="FF0000"/>
                </a:solidFill>
                <a:latin typeface="Consolas" panose="020B0609020204030204" pitchFamily="49" charset="0"/>
              </a:rPr>
              <a:t>empty</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br>
              <a:rPr lang="en-US" altLang="en-US" dirty="0">
                <a:latin typeface="Consolas" panose="020B0609020204030204" pitchFamily="49" charset="0"/>
              </a:rPr>
            </a:br>
            <a:r>
              <a:rPr lang="en-US" altLang="en-US" dirty="0">
                <a:latin typeface="Consolas" panose="020B0609020204030204" pitchFamily="49" charset="0"/>
              </a:rPr>
              <a:t>        /* consume the item in next consumed */ </a:t>
            </a:r>
          </a:p>
          <a:p>
            <a:pPr>
              <a:buFont typeface="Monotype Sorts" pitchFamily="-84" charset="2"/>
              <a:buNone/>
            </a:pPr>
            <a:r>
              <a:rPr lang="en-US" altLang="en-US" dirty="0">
                <a:latin typeface="Consolas" panose="020B0609020204030204" pitchFamily="49" charset="0"/>
              </a:rPr>
              <a:t>           ...</a:t>
            </a:r>
            <a:br>
              <a:rPr lang="en-US" altLang="en-US" dirty="0">
                <a:latin typeface="Consolas" panose="020B0609020204030204" pitchFamily="49" charset="0"/>
              </a:rPr>
            </a:br>
            <a:r>
              <a:rPr lang="en-US" altLang="en-US" dirty="0">
                <a:latin typeface="Consolas" panose="020B0609020204030204" pitchFamily="49" charset="0"/>
              </a:rPr>
              <a:t>     }</a:t>
            </a:r>
          </a:p>
          <a:p>
            <a:pPr>
              <a:buFont typeface="Monotype Sorts" pitchFamily="-84" charset="2"/>
              <a:buNone/>
            </a:pPr>
            <a:endParaRPr lang="en-US" altLang="en-US" sz="16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0BA1AAC-5E8F-4441-A0ED-780B83A1CE42}"/>
              </a:ext>
            </a:extLst>
          </p:cNvPr>
          <p:cNvSpPr>
            <a:spLocks noGrp="1" noChangeArrowheads="1"/>
          </p:cNvSpPr>
          <p:nvPr>
            <p:ph type="title"/>
          </p:nvPr>
        </p:nvSpPr>
        <p:spPr>
          <a:xfrm>
            <a:off x="980812" y="230028"/>
            <a:ext cx="7566025" cy="576263"/>
          </a:xfrm>
        </p:spPr>
        <p:txBody>
          <a:bodyPr/>
          <a:lstStyle/>
          <a:p>
            <a:pPr eaLnBrk="1" hangingPunct="1"/>
            <a:r>
              <a:rPr lang="ar-SA" sz="32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مسئله خوانندگان و نویسندگان</a:t>
            </a:r>
            <a:endParaRPr lang="en-US" altLang="en-US" dirty="0">
              <a:solidFill>
                <a:srgbClr val="0070C0"/>
              </a:solidFill>
            </a:endParaRPr>
          </a:p>
        </p:txBody>
      </p:sp>
      <p:sp>
        <p:nvSpPr>
          <p:cNvPr id="17410" name="Rectangle 3">
            <a:extLst>
              <a:ext uri="{FF2B5EF4-FFF2-40B4-BE49-F238E27FC236}">
                <a16:creationId xmlns:a16="http://schemas.microsoft.com/office/drawing/2014/main" id="{8B70CA9A-5F74-4497-A12A-DA4CCA3E28D3}"/>
              </a:ext>
            </a:extLst>
          </p:cNvPr>
          <p:cNvSpPr>
            <a:spLocks noGrp="1" noChangeArrowheads="1"/>
          </p:cNvSpPr>
          <p:nvPr>
            <p:ph idx="1"/>
          </p:nvPr>
        </p:nvSpPr>
        <p:spPr>
          <a:xfrm>
            <a:off x="411981" y="939521"/>
            <a:ext cx="8475785" cy="5400989"/>
          </a:xfrm>
        </p:spPr>
        <p:txBody>
          <a:bodyPr/>
          <a:lstStyle/>
          <a:p>
            <a:pPr marL="0" marR="0" algn="r" rtl="1">
              <a:spcBef>
                <a:spcPts val="0"/>
              </a:spcBef>
              <a:spcAft>
                <a:spcPts val="1500"/>
              </a:spcAft>
            </a:pP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مسئله خوانندگان و نویسندگان (</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Readers-Writers Problem</a:t>
            </a: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spcBef>
                <a:spcPts val="0"/>
              </a:spcBef>
              <a:spcAft>
                <a:spcPts val="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در این مسئله، یک </a:t>
            </a: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مجموعه داده مشترک</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بین چندین فرایند همزمان به اشتراک گذاشته شده است.</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lvl="1" indent="-342900" algn="r" rtl="1">
              <a:spcBef>
                <a:spcPts val="0"/>
              </a:spcBef>
              <a:spcAft>
                <a:spcPts val="0"/>
              </a:spcAft>
              <a:buSzPts val="1000"/>
              <a:buFont typeface="Symbol" panose="05050102010706020507" pitchFamily="18" charset="2"/>
              <a:buChar char=""/>
              <a:tabLst>
                <a:tab pos="457200" algn="l"/>
              </a:tabLst>
            </a:pPr>
            <a:r>
              <a:rPr lang="en-US" sz="2400" b="1" dirty="0" err="1">
                <a:solidFill>
                  <a:srgbClr val="1F1F1F"/>
                </a:solidFill>
                <a:effectLst/>
                <a:latin typeface="Calibri" panose="020F0502020204030204" pitchFamily="34" charset="0"/>
                <a:ea typeface="Calibri" panose="020F0502020204030204" pitchFamily="34" charset="0"/>
                <a:cs typeface="B Nazanin" panose="00000400000000000000" pitchFamily="2" charset="-78"/>
              </a:rPr>
              <a:t>خوانندگان</a:t>
            </a:r>
            <a:r>
              <a:rPr lang="en-US"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a:t>
            </a:r>
            <a:r>
              <a:rPr lang="en-US"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Reader</a:t>
            </a: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این فرایندها فقط مجاز به خواندن داده‌ها هستند و هیچ گونه تغییری در آن‌ها ایجاد نمی‌کنند.</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lvl="1" indent="-342900" algn="r" rtl="1">
              <a:spcBef>
                <a:spcPts val="0"/>
              </a:spcBef>
              <a:spcAft>
                <a:spcPts val="0"/>
              </a:spcAft>
              <a:buSzPts val="1000"/>
              <a:buFont typeface="Symbol" panose="05050102010706020507" pitchFamily="18" charset="2"/>
              <a:buChar char=""/>
              <a:tabLst>
                <a:tab pos="457200" algn="l"/>
              </a:tabLst>
            </a:pPr>
            <a:r>
              <a:rPr lang="en-US" sz="2400" b="1" dirty="0" err="1">
                <a:solidFill>
                  <a:srgbClr val="1F1F1F"/>
                </a:solidFill>
                <a:effectLst/>
                <a:latin typeface="Calibri" panose="020F0502020204030204" pitchFamily="34" charset="0"/>
                <a:ea typeface="Calibri" panose="020F0502020204030204" pitchFamily="34" charset="0"/>
                <a:cs typeface="B Nazanin" panose="00000400000000000000" pitchFamily="2" charset="-78"/>
              </a:rPr>
              <a:t>نویسندگان</a:t>
            </a:r>
            <a:r>
              <a:rPr lang="en-US"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a:t>
            </a:r>
            <a:r>
              <a:rPr lang="en-US"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Writers</a:t>
            </a: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این فرایندها می‌توانند هم داده‌ها را بخوانند و هم بنویسند.</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spcBef>
                <a:spcPts val="0"/>
              </a:spcBef>
              <a:spcAft>
                <a:spcPts val="0"/>
              </a:spcAft>
            </a:pPr>
            <a:r>
              <a:rPr lang="en-US" sz="2400" b="1" dirty="0" err="1">
                <a:effectLst/>
                <a:latin typeface="Times New Roman" panose="02020603050405020304" pitchFamily="18" charset="0"/>
                <a:ea typeface="Times New Roman" panose="02020603050405020304" pitchFamily="18" charset="0"/>
                <a:cs typeface="B Nazanin" panose="00000400000000000000" pitchFamily="2" charset="-78"/>
              </a:rPr>
              <a:t>مسئله</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lvl="1" indent="-342900" algn="r" rtl="1">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اجازه دهیم چندین </a:t>
            </a: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خواننده</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بتوانند </a:t>
            </a: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همزمان</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a:t>
            </a: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داده‌ها</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را </a:t>
            </a: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بخوانند</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lvl="1" indent="-342900" algn="r" rtl="1">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فقط یک نویسنده</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می‌تواند به طور همزمان به داده‌های مشترک دسترسی پیدا کند.</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چندین</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رویکرد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مختلف</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برای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نحوه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مدیریت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خوانندگان</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و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نویسندگان</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وجود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دارد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که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همه</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شامل</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نوعی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err="1">
                <a:effectLst/>
                <a:latin typeface="Arial" panose="020B0604020202020204" pitchFamily="34" charset="0"/>
                <a:ea typeface="Times New Roman" panose="02020603050405020304" pitchFamily="18" charset="0"/>
                <a:cs typeface="B Nazanin" panose="00000400000000000000" pitchFamily="2" charset="-78"/>
              </a:rPr>
              <a:t>اولویت‌بندی</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dirty="0" err="1">
                <a:effectLst/>
                <a:latin typeface="Times New Roman" panose="02020603050405020304" pitchFamily="18" charset="0"/>
                <a:ea typeface="Times New Roman" panose="02020603050405020304" pitchFamily="18" charset="0"/>
                <a:cs typeface="B Nazanin" panose="00000400000000000000" pitchFamily="2" charset="-78"/>
              </a:rPr>
              <a:t>هستند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p>
        </p:txBody>
      </p:sp>
    </p:spTree>
    <p:extLst>
      <p:ext uri="{BB962C8B-B14F-4D97-AF65-F5344CB8AC3E}">
        <p14:creationId xmlns:p14="http://schemas.microsoft.com/office/powerpoint/2010/main" val="3016921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0BA1AAC-5E8F-4441-A0ED-780B83A1CE42}"/>
              </a:ext>
            </a:extLst>
          </p:cNvPr>
          <p:cNvSpPr>
            <a:spLocks noGrp="1" noChangeArrowheads="1"/>
          </p:cNvSpPr>
          <p:nvPr>
            <p:ph type="title"/>
          </p:nvPr>
        </p:nvSpPr>
        <p:spPr>
          <a:xfrm>
            <a:off x="1041328" y="169512"/>
            <a:ext cx="7566025" cy="576263"/>
          </a:xfrm>
        </p:spPr>
        <p:txBody>
          <a:bodyPr/>
          <a:lstStyle/>
          <a:p>
            <a:pPr eaLnBrk="1" hangingPunct="1"/>
            <a:r>
              <a:rPr lang="ar-SA" sz="32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مسئله خوانندگان و نویسندگان</a:t>
            </a:r>
            <a:r>
              <a:rPr lang="en-US" sz="32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(ادامه)</a:t>
            </a:r>
            <a:endParaRPr lang="en-US" altLang="en-US" dirty="0">
              <a:solidFill>
                <a:srgbClr val="0070C0"/>
              </a:solidFill>
              <a:latin typeface="Times New Roman" panose="02020603050405020304" pitchFamily="18" charset="0"/>
              <a:cs typeface="B Nazanin" panose="00000400000000000000" pitchFamily="2" charset="-78"/>
            </a:endParaRPr>
          </a:p>
        </p:txBody>
      </p:sp>
      <p:sp>
        <p:nvSpPr>
          <p:cNvPr id="17410" name="Rectangle 3">
            <a:extLst>
              <a:ext uri="{FF2B5EF4-FFF2-40B4-BE49-F238E27FC236}">
                <a16:creationId xmlns:a16="http://schemas.microsoft.com/office/drawing/2014/main" id="{8B70CA9A-5F74-4497-A12A-DA4CCA3E28D3}"/>
              </a:ext>
            </a:extLst>
          </p:cNvPr>
          <p:cNvSpPr>
            <a:spLocks noGrp="1" noChangeArrowheads="1"/>
          </p:cNvSpPr>
          <p:nvPr>
            <p:ph idx="1"/>
          </p:nvPr>
        </p:nvSpPr>
        <p:spPr>
          <a:xfrm>
            <a:off x="860425" y="1111250"/>
            <a:ext cx="7639763" cy="5005388"/>
          </a:xfrm>
        </p:spPr>
        <p: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8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داده‌های مشترک:</a:t>
            </a:r>
            <a:endParaRPr kumimoji="0" lang="en-US" altLang="en-US" sz="700" b="0" i="0" u="none" strike="noStrike" cap="none" normalizeH="0" baseline="0" dirty="0">
              <a:ln>
                <a:noFill/>
              </a:ln>
              <a:solidFill>
                <a:schemeClr val="tx1"/>
              </a:solidFill>
              <a:effectLst/>
              <a:cs typeface="B Nazanin" panose="00000400000000000000" pitchFamily="2" charset="-78"/>
            </a:endParaRPr>
          </a:p>
          <a:p>
            <a:pPr marL="400050" lvl="1" indent="0" algn="r" rtl="1">
              <a:spcBef>
                <a:spcPct val="0"/>
              </a:spcBef>
              <a:buClrTx/>
              <a:buSzTx/>
              <a:buFontTx/>
              <a:buChar char="•"/>
            </a:pP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مجموعه داده</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00050" lvl="1" indent="0" algn="r" rtl="1">
              <a:spcBef>
                <a:spcPct val="0"/>
              </a:spcBef>
              <a:buClrTx/>
              <a:buSzTx/>
              <a:buFontTx/>
              <a:buChar char="•"/>
            </a:pP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سیمافور </a:t>
            </a:r>
            <a:r>
              <a:rPr kumimoji="0" lang="en-US" altLang="en-US" sz="2400" b="1" i="0" u="none" strike="noStrike" cap="none" normalizeH="0" baseline="0" dirty="0" err="1">
                <a:ln>
                  <a:noFill/>
                </a:ln>
                <a:solidFill>
                  <a:srgbClr val="444746"/>
                </a:solidFill>
                <a:effectLst/>
                <a:latin typeface="Courier New" panose="02070309020205020404" pitchFamily="49" charset="0"/>
                <a:ea typeface="Calibri" panose="020F0502020204030204" pitchFamily="34" charset="0"/>
                <a:cs typeface="B Nazanin" panose="00000400000000000000" pitchFamily="2" charset="-78"/>
              </a:rPr>
              <a:t>rw_mutex</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که در ابتدا مقدار آن </a:t>
            </a:r>
            <a:r>
              <a:rPr kumimoji="0" lang="fa-IR"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۱</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است.</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00050" lvl="1" indent="0" algn="r" rtl="1">
              <a:spcBef>
                <a:spcPct val="0"/>
              </a:spcBef>
              <a:buClrTx/>
              <a:buSzTx/>
              <a:buFontTx/>
              <a:buChar char="•"/>
            </a:pP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سیمافور </a:t>
            </a:r>
            <a:r>
              <a:rPr kumimoji="0" lang="en-US" altLang="en-US" sz="2400" b="1" i="0" u="none" strike="noStrike" cap="none" normalizeH="0" baseline="0" dirty="0">
                <a:ln>
                  <a:noFill/>
                </a:ln>
                <a:solidFill>
                  <a:srgbClr val="444746"/>
                </a:solidFill>
                <a:effectLst/>
                <a:latin typeface="Courier New" panose="02070309020205020404" pitchFamily="49" charset="0"/>
                <a:ea typeface="Calibri" panose="020F0502020204030204" pitchFamily="34" charset="0"/>
                <a:cs typeface="B Nazanin" panose="00000400000000000000" pitchFamily="2" charset="-78"/>
              </a:rPr>
              <a:t>mutex</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که در ابتدا مقدار آن </a:t>
            </a:r>
            <a:r>
              <a:rPr kumimoji="0" lang="fa-IR"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۱</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است.</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00050" lvl="1" indent="0" algn="r" rtl="1">
              <a:spcBef>
                <a:spcPct val="0"/>
              </a:spcBef>
              <a:buClrTx/>
              <a:buSzTx/>
              <a:buFontTx/>
              <a:buChar char="•"/>
            </a:pP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یک عدد صحیح </a:t>
            </a:r>
            <a:r>
              <a:rPr kumimoji="0" lang="en-US" altLang="en-US" sz="2800" dirty="0">
                <a:solidFill>
                  <a:srgbClr val="1F1F1F"/>
                </a:solidFill>
                <a:latin typeface="Arial" panose="020B0604020202020204" pitchFamily="34" charset="0"/>
                <a:ea typeface="Calibri" panose="020F0502020204030204" pitchFamily="34" charset="0"/>
                <a:cs typeface="B Nazanin" panose="00000400000000000000" pitchFamily="2" charset="-78"/>
              </a:rPr>
              <a:t>integer</a:t>
            </a:r>
            <a:r>
              <a:rPr kumimoji="0" lang="fa-IR" altLang="en-US" sz="2800" dirty="0">
                <a:solidFill>
                  <a:srgbClr val="1F1F1F"/>
                </a:solidFill>
                <a:latin typeface="Arial" panose="020B0604020202020204" pitchFamily="34" charset="0"/>
                <a:ea typeface="Calibri" panose="020F0502020204030204" pitchFamily="34" charset="0"/>
                <a:cs typeface="B Nazanin" panose="00000400000000000000" pitchFamily="2" charset="-78"/>
              </a:rPr>
              <a:t> </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به نام </a:t>
            </a:r>
            <a:r>
              <a:rPr kumimoji="0" lang="en-US" altLang="en-US" sz="2400" b="1" i="0" u="none" strike="noStrike" cap="none" normalizeH="0" baseline="0" dirty="0" err="1">
                <a:ln>
                  <a:noFill/>
                </a:ln>
                <a:solidFill>
                  <a:srgbClr val="444746"/>
                </a:solidFill>
                <a:effectLst/>
                <a:latin typeface="Courier New" panose="02070309020205020404" pitchFamily="49" charset="0"/>
                <a:ea typeface="Calibri" panose="020F0502020204030204" pitchFamily="34" charset="0"/>
                <a:cs typeface="B Nazanin" panose="00000400000000000000" pitchFamily="2" charset="-78"/>
              </a:rPr>
              <a:t>read_count</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که در ابتدا مقدار آن </a:t>
            </a:r>
            <a:r>
              <a:rPr kumimoji="0" lang="fa-IR"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۰</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است.</a:t>
            </a:r>
            <a:endParaRPr kumimoji="0" lang="en-US" altLang="en-US" sz="700" b="0" i="0" u="none" strike="noStrike" cap="none" normalizeH="0" baseline="0" dirty="0">
              <a:ln>
                <a:noFill/>
              </a:ln>
              <a:solidFill>
                <a:schemeClr val="tx1"/>
              </a:solidFill>
              <a:effectLst/>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a:p>
            <a:pPr lvl="1"/>
            <a:endParaRPr lang="en-US" altLang="en-US" sz="2800" dirty="0">
              <a:cs typeface="B Nazanin" panose="00000400000000000000" pitchFamily="2" charset="-78"/>
            </a:endParaRPr>
          </a:p>
        </p:txBody>
      </p:sp>
    </p:spTree>
    <p:extLst>
      <p:ext uri="{BB962C8B-B14F-4D97-AF65-F5344CB8AC3E}">
        <p14:creationId xmlns:p14="http://schemas.microsoft.com/office/powerpoint/2010/main" val="401883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DDAEEDB-CB95-4A25-8454-9889DA57CD6C}"/>
              </a:ext>
            </a:extLst>
          </p:cNvPr>
          <p:cNvSpPr>
            <a:spLocks noGrp="1" noChangeArrowheads="1"/>
          </p:cNvSpPr>
          <p:nvPr>
            <p:ph type="title"/>
          </p:nvPr>
        </p:nvSpPr>
        <p:spPr>
          <a:xfrm>
            <a:off x="1025525" y="227824"/>
            <a:ext cx="7661275" cy="576263"/>
          </a:xfrm>
        </p:spPr>
        <p:txBody>
          <a:bodyPr/>
          <a:lstStyle/>
          <a:p>
            <a:pPr eaLnBrk="1" hangingPunct="1"/>
            <a:r>
              <a:rPr lang="ar-SA" sz="32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مسئله خوانندگان و نویسندگان</a:t>
            </a:r>
            <a:r>
              <a:rPr lang="en-US" sz="32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(ادامه)</a:t>
            </a:r>
            <a:endParaRPr lang="en-US" altLang="en-US" dirty="0"/>
          </a:p>
        </p:txBody>
      </p:sp>
      <p:sp>
        <p:nvSpPr>
          <p:cNvPr id="19458" name="Rectangle 3">
            <a:extLst>
              <a:ext uri="{FF2B5EF4-FFF2-40B4-BE49-F238E27FC236}">
                <a16:creationId xmlns:a16="http://schemas.microsoft.com/office/drawing/2014/main" id="{D5CD744B-6617-4A23-86E8-A0935A7F9476}"/>
              </a:ext>
            </a:extLst>
          </p:cNvPr>
          <p:cNvSpPr>
            <a:spLocks noGrp="1" noChangeArrowheads="1"/>
          </p:cNvSpPr>
          <p:nvPr>
            <p:ph idx="1"/>
          </p:nvPr>
        </p:nvSpPr>
        <p:spPr>
          <a:xfrm>
            <a:off x="827088" y="1279525"/>
            <a:ext cx="7848600" cy="4876800"/>
          </a:xfrm>
        </p:spPr>
        <p:txBody>
          <a:bodyPr/>
          <a:lstStyle/>
          <a:p>
            <a:pPr algn="r" rtl="1"/>
            <a:r>
              <a:rPr lang="fa-IR" sz="2800"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ساختار فرآیند نویسنده </a:t>
            </a:r>
            <a:endParaRPr lang="en-US" altLang="en-US" sz="2800" dirty="0"/>
          </a:p>
          <a:p>
            <a:pPr>
              <a:buFont typeface="Monotype Sorts" pitchFamily="-84" charset="2"/>
              <a:buNone/>
            </a:pPr>
            <a:r>
              <a:rPr lang="en-US" altLang="en-US" dirty="0">
                <a:solidFill>
                  <a:srgbClr val="0000FF"/>
                </a:solidFill>
              </a:rPr>
              <a:t>        </a:t>
            </a:r>
          </a:p>
          <a:p>
            <a:pPr>
              <a:buFont typeface="Monotype Sorts" pitchFamily="-84" charset="2"/>
              <a:buNone/>
            </a:pPr>
            <a:r>
              <a:rPr lang="en-US" altLang="en-US" dirty="0">
                <a:latin typeface="Consolas" panose="020B0609020204030204" pitchFamily="49" charset="0"/>
              </a:rPr>
              <a:t>    while (true) {</a:t>
            </a:r>
            <a:br>
              <a:rPr lang="en-US" altLang="en-US" dirty="0">
                <a:latin typeface="Consolas" panose="020B0609020204030204" pitchFamily="49" charset="0"/>
              </a:rPr>
            </a:br>
            <a:r>
              <a:rPr lang="en-US" altLang="en-US" dirty="0">
                <a:latin typeface="Consolas" panose="020B0609020204030204" pitchFamily="49" charset="0"/>
              </a:rPr>
              <a:t>        </a:t>
            </a:r>
            <a:r>
              <a:rPr lang="en-US" altLang="en-US" b="1" dirty="0">
                <a:solidFill>
                  <a:schemeClr val="accent1">
                    <a:lumMod val="75000"/>
                  </a:schemeClr>
                </a:solidFill>
                <a:latin typeface="Consolas" panose="020B0609020204030204" pitchFamily="49" charset="0"/>
              </a:rPr>
              <a:t>wait</a:t>
            </a:r>
            <a:r>
              <a:rPr lang="en-US" altLang="en-US" dirty="0">
                <a:latin typeface="Consolas" panose="020B0609020204030204" pitchFamily="49" charset="0"/>
              </a:rPr>
              <a:t>(</a:t>
            </a:r>
            <a:r>
              <a:rPr lang="en-US" altLang="en-US" dirty="0" err="1">
                <a:latin typeface="Consolas" panose="020B0609020204030204" pitchFamily="49" charset="0"/>
              </a:rPr>
              <a:t>rw_mutex</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br>
              <a:rPr lang="en-US" altLang="en-US" dirty="0">
                <a:latin typeface="Consolas" panose="020B0609020204030204" pitchFamily="49" charset="0"/>
              </a:rPr>
            </a:br>
            <a:r>
              <a:rPr lang="en-US" altLang="en-US" dirty="0">
                <a:latin typeface="Consolas" panose="020B0609020204030204" pitchFamily="49" charset="0"/>
              </a:rPr>
              <a:t>          /* writing is performed */ </a:t>
            </a:r>
          </a:p>
          <a:p>
            <a:pPr>
              <a:buFont typeface="Monotype Sorts" pitchFamily="-84" charset="2"/>
              <a:buNone/>
            </a:pPr>
            <a:r>
              <a:rPr lang="en-US" altLang="en-US" dirty="0">
                <a:latin typeface="Consolas" panose="020B0609020204030204" pitchFamily="49" charset="0"/>
              </a:rPr>
              <a:t>               ... </a:t>
            </a:r>
          </a:p>
          <a:p>
            <a:pPr>
              <a:buFont typeface="Monotype Sorts" pitchFamily="-84" charset="2"/>
              <a:buNone/>
            </a:pPr>
            <a:r>
              <a:rPr lang="en-US" altLang="en-US" dirty="0">
                <a:latin typeface="Consolas" panose="020B0609020204030204" pitchFamily="49" charset="0"/>
              </a:rPr>
              <a:t>          </a:t>
            </a:r>
            <a:r>
              <a:rPr lang="en-US" altLang="en-US" b="1" dirty="0">
                <a:solidFill>
                  <a:srgbClr val="00B0F0"/>
                </a:solidFill>
                <a:latin typeface="Consolas" panose="020B0609020204030204" pitchFamily="49" charset="0"/>
              </a:rPr>
              <a:t>signal</a:t>
            </a:r>
            <a:r>
              <a:rPr lang="en-US" altLang="en-US" dirty="0">
                <a:latin typeface="Consolas" panose="020B0609020204030204" pitchFamily="49" charset="0"/>
              </a:rPr>
              <a:t>(</a:t>
            </a:r>
            <a:r>
              <a:rPr lang="en-US" altLang="en-US" dirty="0" err="1">
                <a:latin typeface="Consolas" panose="020B0609020204030204" pitchFamily="49" charset="0"/>
              </a:rPr>
              <a:t>rw_mutex</a:t>
            </a:r>
            <a:r>
              <a:rPr lang="en-US" altLang="en-US" dirty="0">
                <a:latin typeface="Consolas" panose="020B0609020204030204" pitchFamily="49" charset="0"/>
              </a:rPr>
              <a:t>); </a:t>
            </a:r>
          </a:p>
          <a:p>
            <a:pPr>
              <a:buFont typeface="Monotype Sorts" pitchFamily="-84" charset="2"/>
              <a:buNone/>
            </a:pPr>
            <a:r>
              <a:rPr lang="en-US" altLang="en-US" dirty="0">
                <a:latin typeface="Consolas" panose="020B0609020204030204" pitchFamily="49" charset="0"/>
              </a:rPr>
              <a:t>     }</a:t>
            </a:r>
          </a:p>
          <a:p>
            <a:pPr>
              <a:buFont typeface="Monotype Sorts" pitchFamily="-84" charset="2"/>
              <a:buNone/>
            </a:pPr>
            <a:endParaRPr lang="en-US" altLang="en-US" dirty="0">
              <a:solidFill>
                <a:srgbClr val="0000FF"/>
              </a:solidFill>
            </a:endParaRPr>
          </a:p>
          <a:p>
            <a:pPr>
              <a:buFont typeface="Monotype Sorts" pitchFamily="-84" charset="2"/>
              <a:buNone/>
            </a:pPr>
            <a:endParaRPr lang="en-US" altLang="en-US" dirty="0">
              <a:solidFill>
                <a:srgbClr val="0000FF"/>
              </a:solidFill>
            </a:endParaRPr>
          </a:p>
          <a:p>
            <a:pPr>
              <a:buFont typeface="Monotype Sorts" pitchFamily="-84" charset="2"/>
              <a:buNone/>
            </a:pPr>
            <a:r>
              <a:rPr lang="en-US" altLang="en-US" dirty="0">
                <a:solidFill>
                  <a:srgbClr val="0000FF"/>
                </a:solidFill>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A3055BE-7D2A-422C-A590-55C99535BA7C}"/>
              </a:ext>
            </a:extLst>
          </p:cNvPr>
          <p:cNvSpPr>
            <a:spLocks noGrp="1" noChangeArrowheads="1"/>
          </p:cNvSpPr>
          <p:nvPr>
            <p:ph type="title"/>
          </p:nvPr>
        </p:nvSpPr>
        <p:spPr>
          <a:xfrm>
            <a:off x="1035050" y="227824"/>
            <a:ext cx="7651750" cy="576263"/>
          </a:xfrm>
        </p:spPr>
        <p:txBody>
          <a:bodyPr/>
          <a:lstStyle/>
          <a:p>
            <a:pPr eaLnBrk="1" hangingPunct="1"/>
            <a:r>
              <a:rPr lang="ar-SA" sz="32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مسئله خوانندگان و نویسندگان</a:t>
            </a:r>
            <a:r>
              <a:rPr lang="en-US" sz="32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dirty="0">
                <a:solidFill>
                  <a:srgbClr val="0070C0"/>
                </a:solidFill>
                <a:latin typeface="Times New Roman" panose="02020603050405020304" pitchFamily="18" charset="0"/>
                <a:ea typeface="Times New Roman" panose="02020603050405020304" pitchFamily="18" charset="0"/>
                <a:cs typeface="B Nazanin" panose="00000400000000000000" pitchFamily="2" charset="-78"/>
              </a:rPr>
              <a:t>(ادامه)</a:t>
            </a:r>
            <a:endParaRPr lang="en-US" altLang="en-US" dirty="0"/>
          </a:p>
        </p:txBody>
      </p:sp>
      <p:sp>
        <p:nvSpPr>
          <p:cNvPr id="21506" name="Rectangle 3">
            <a:extLst>
              <a:ext uri="{FF2B5EF4-FFF2-40B4-BE49-F238E27FC236}">
                <a16:creationId xmlns:a16="http://schemas.microsoft.com/office/drawing/2014/main" id="{502CB5B1-7086-4461-8E47-670C4EA54902}"/>
              </a:ext>
            </a:extLst>
          </p:cNvPr>
          <p:cNvSpPr>
            <a:spLocks noGrp="1" noChangeArrowheads="1"/>
          </p:cNvSpPr>
          <p:nvPr>
            <p:ph idx="1"/>
          </p:nvPr>
        </p:nvSpPr>
        <p:spPr>
          <a:xfrm>
            <a:off x="822715" y="1318921"/>
            <a:ext cx="7747000" cy="5065713"/>
          </a:xfrm>
        </p:spPr>
        <p:txBody>
          <a:bodyPr/>
          <a:lstStyle/>
          <a:p>
            <a:pPr algn="r" rtl="1">
              <a:lnSpc>
                <a:spcPct val="80000"/>
              </a:lnSpc>
            </a:pPr>
            <a:r>
              <a:rPr lang="fa-IR" sz="2000" b="1" dirty="0">
                <a:solidFill>
                  <a:srgbClr val="0070C0"/>
                </a:solidFill>
                <a:effectLst/>
                <a:latin typeface="Times New Roman" panose="02020603050405020304" pitchFamily="18" charset="0"/>
                <a:ea typeface="Times New Roman" panose="02020603050405020304" pitchFamily="18" charset="0"/>
                <a:cs typeface="B Nazanin" panose="00000400000000000000" pitchFamily="2" charset="-78"/>
              </a:rPr>
              <a:t>ساختار فرآیند نویسنده  </a:t>
            </a:r>
            <a:endParaRPr lang="en-US" altLang="en-US" sz="2000" dirty="0"/>
          </a:p>
          <a:p>
            <a:pPr>
              <a:lnSpc>
                <a:spcPct val="80000"/>
              </a:lnSpc>
            </a:pPr>
            <a:endParaRPr lang="en-US" altLang="en-US" sz="1600" dirty="0">
              <a:solidFill>
                <a:srgbClr val="0000FF"/>
              </a:solidFill>
            </a:endParaRPr>
          </a:p>
          <a:p>
            <a:pPr>
              <a:buFont typeface="Monotype Sorts" pitchFamily="-84" charset="2"/>
              <a:buNone/>
            </a:pPr>
            <a:r>
              <a:rPr lang="en-US" altLang="en-US" sz="1600" dirty="0">
                <a:latin typeface="Consolas" panose="020B0609020204030204" pitchFamily="49" charset="0"/>
              </a:rPr>
              <a:t>       </a:t>
            </a:r>
            <a:r>
              <a:rPr lang="en-US" altLang="en-US" sz="1600" b="1" dirty="0">
                <a:latin typeface="Consolas" panose="020B0609020204030204" pitchFamily="49" charset="0"/>
              </a:rPr>
              <a:t>while</a:t>
            </a:r>
            <a:r>
              <a:rPr lang="en-US" altLang="en-US" sz="1600" dirty="0">
                <a:latin typeface="Consolas" panose="020B0609020204030204" pitchFamily="49" charset="0"/>
              </a:rPr>
              <a:t> (true){</a:t>
            </a:r>
            <a:br>
              <a:rPr lang="en-US" altLang="en-US" sz="1600" dirty="0">
                <a:latin typeface="Consolas" panose="020B0609020204030204" pitchFamily="49" charset="0"/>
              </a:rPr>
            </a:br>
            <a:r>
              <a:rPr lang="en-US" altLang="en-US" sz="1600" dirty="0">
                <a:latin typeface="Consolas" panose="020B0609020204030204" pitchFamily="49" charset="0"/>
              </a:rPr>
              <a:t>    		</a:t>
            </a:r>
            <a:r>
              <a:rPr lang="en-US" altLang="en-US" sz="1600" b="1" dirty="0">
                <a:latin typeface="Consolas" panose="020B0609020204030204" pitchFamily="49" charset="0"/>
              </a:rPr>
              <a:t>wait</a:t>
            </a:r>
            <a:r>
              <a:rPr lang="en-US" altLang="en-US" sz="1600" dirty="0">
                <a:latin typeface="Consolas" panose="020B0609020204030204" pitchFamily="49" charset="0"/>
              </a:rPr>
              <a:t>(mutex);</a:t>
            </a:r>
            <a:br>
              <a:rPr lang="en-US" altLang="en-US" sz="1600" dirty="0">
                <a:latin typeface="Consolas" panose="020B0609020204030204" pitchFamily="49" charset="0"/>
              </a:rPr>
            </a:br>
            <a:r>
              <a:rPr lang="en-US" altLang="en-US" sz="1600" dirty="0">
                <a:latin typeface="Consolas" panose="020B0609020204030204" pitchFamily="49" charset="0"/>
              </a:rPr>
              <a:t>        	</a:t>
            </a:r>
            <a:r>
              <a:rPr lang="en-US" altLang="en-US" sz="1600" b="1" dirty="0" err="1">
                <a:latin typeface="Consolas" panose="020B0609020204030204" pitchFamily="49" charset="0"/>
              </a:rPr>
              <a:t>read_count</a:t>
            </a:r>
            <a:r>
              <a:rPr lang="en-US" altLang="en-US" sz="1600" dirty="0">
                <a:latin typeface="Consolas" panose="020B0609020204030204" pitchFamily="49" charset="0"/>
              </a:rPr>
              <a:t>++;</a:t>
            </a:r>
            <a:br>
              <a:rPr lang="en-US" altLang="en-US" sz="1600" dirty="0">
                <a:latin typeface="Consolas" panose="020B0609020204030204" pitchFamily="49" charset="0"/>
              </a:rPr>
            </a:br>
            <a:r>
              <a:rPr lang="en-US" altLang="en-US" sz="1600" dirty="0">
                <a:latin typeface="Consolas" panose="020B0609020204030204" pitchFamily="49" charset="0"/>
              </a:rPr>
              <a:t>        	if (</a:t>
            </a:r>
            <a:r>
              <a:rPr lang="en-US" altLang="en-US" sz="1600" b="1" dirty="0" err="1">
                <a:latin typeface="Consolas" panose="020B0609020204030204" pitchFamily="49" charset="0"/>
              </a:rPr>
              <a:t>read_count</a:t>
            </a:r>
            <a:r>
              <a:rPr lang="en-US" altLang="en-US" sz="1600" dirty="0">
                <a:latin typeface="Consolas" panose="020B0609020204030204" pitchFamily="49" charset="0"/>
              </a:rPr>
              <a:t> == 1) /* first reader */ </a:t>
            </a:r>
          </a:p>
          <a:p>
            <a:pPr>
              <a:buFont typeface="Monotype Sorts" pitchFamily="-84" charset="2"/>
              <a:buNone/>
            </a:pPr>
            <a:r>
              <a:rPr lang="en-US" altLang="en-US" sz="1600" dirty="0">
                <a:latin typeface="Consolas" panose="020B0609020204030204" pitchFamily="49" charset="0"/>
              </a:rPr>
              <a:t>		   	     </a:t>
            </a:r>
            <a:r>
              <a:rPr lang="en-US" altLang="en-US" sz="1600" b="1" dirty="0">
                <a:latin typeface="Consolas" panose="020B0609020204030204" pitchFamily="49" charset="0"/>
              </a:rPr>
              <a:t>wait</a:t>
            </a:r>
            <a:r>
              <a:rPr lang="en-US" altLang="en-US" sz="1600" dirty="0">
                <a:latin typeface="Consolas" panose="020B0609020204030204" pitchFamily="49" charset="0"/>
              </a:rPr>
              <a:t>(</a:t>
            </a:r>
            <a:r>
              <a:rPr lang="en-US" altLang="en-US" sz="1600" dirty="0" err="1">
                <a:solidFill>
                  <a:srgbClr val="FF0000"/>
                </a:solidFill>
                <a:latin typeface="Consolas" panose="020B0609020204030204" pitchFamily="49" charset="0"/>
              </a:rPr>
              <a:t>rw_mutex</a:t>
            </a:r>
            <a:r>
              <a:rPr lang="en-US" altLang="en-US" sz="1600" dirty="0">
                <a:latin typeface="Consolas" panose="020B0609020204030204" pitchFamily="49" charset="0"/>
              </a:rPr>
              <a:t>); </a:t>
            </a:r>
          </a:p>
          <a:p>
            <a:pPr>
              <a:buFont typeface="Monotype Sorts" pitchFamily="-84" charset="2"/>
              <a:buNone/>
            </a:pPr>
            <a:r>
              <a:rPr lang="en-US" altLang="en-US" sz="1600" dirty="0">
                <a:latin typeface="Consolas" panose="020B0609020204030204" pitchFamily="49" charset="0"/>
              </a:rPr>
              <a:t>           	     </a:t>
            </a:r>
            <a:r>
              <a:rPr lang="en-US" altLang="en-US" sz="1600" b="1" dirty="0">
                <a:latin typeface="Consolas" panose="020B0609020204030204" pitchFamily="49" charset="0"/>
              </a:rPr>
              <a:t>signal</a:t>
            </a:r>
            <a:r>
              <a:rPr lang="en-US" altLang="en-US" sz="1600" dirty="0">
                <a:latin typeface="Consolas" panose="020B0609020204030204" pitchFamily="49" charset="0"/>
              </a:rPr>
              <a:t>(</a:t>
            </a:r>
            <a:r>
              <a:rPr lang="en-US" altLang="en-US" sz="1600" dirty="0">
                <a:solidFill>
                  <a:srgbClr val="FF0000"/>
                </a:solidFill>
                <a:latin typeface="Consolas" panose="020B0609020204030204" pitchFamily="49" charset="0"/>
              </a:rPr>
              <a:t>mutex</a:t>
            </a:r>
            <a:r>
              <a:rPr lang="en-US" altLang="en-US" sz="1600" dirty="0">
                <a:latin typeface="Consolas" panose="020B0609020204030204" pitchFamily="49" charset="0"/>
              </a:rPr>
              <a:t>); </a:t>
            </a:r>
          </a:p>
          <a:p>
            <a:pPr>
              <a:buFont typeface="Monotype Sorts" pitchFamily="-84" charset="2"/>
              <a:buNone/>
            </a:pPr>
            <a:r>
              <a:rPr lang="en-US" altLang="en-US" sz="1600" dirty="0">
                <a:latin typeface="Consolas" panose="020B0609020204030204" pitchFamily="49" charset="0"/>
              </a:rPr>
              <a:t>               ...</a:t>
            </a:r>
            <a:br>
              <a:rPr lang="en-US" altLang="en-US" sz="1600" dirty="0">
                <a:latin typeface="Consolas" panose="020B0609020204030204" pitchFamily="49" charset="0"/>
              </a:rPr>
            </a:br>
            <a:r>
              <a:rPr lang="en-US" altLang="en-US" sz="1600" dirty="0">
                <a:latin typeface="Consolas" panose="020B0609020204030204" pitchFamily="49" charset="0"/>
              </a:rPr>
              <a:t>           	/* reading is performed */ </a:t>
            </a:r>
          </a:p>
          <a:p>
            <a:pPr>
              <a:buFont typeface="Monotype Sorts" pitchFamily="-84" charset="2"/>
              <a:buNone/>
            </a:pPr>
            <a:r>
              <a:rPr lang="en-US" altLang="en-US" sz="1600" dirty="0">
                <a:latin typeface="Consolas" panose="020B0609020204030204" pitchFamily="49" charset="0"/>
              </a:rPr>
              <a:t>               ... </a:t>
            </a:r>
          </a:p>
          <a:p>
            <a:pPr>
              <a:buFont typeface="Monotype Sorts" pitchFamily="-84" charset="2"/>
              <a:buNone/>
            </a:pPr>
            <a:r>
              <a:rPr lang="en-US" altLang="en-US" sz="1600" dirty="0">
                <a:latin typeface="Consolas" panose="020B0609020204030204" pitchFamily="49" charset="0"/>
              </a:rPr>
              <a:t>           	</a:t>
            </a:r>
            <a:r>
              <a:rPr lang="en-US" altLang="en-US" sz="1600" b="1" dirty="0">
                <a:latin typeface="Consolas" panose="020B0609020204030204" pitchFamily="49" charset="0"/>
              </a:rPr>
              <a:t>wait</a:t>
            </a:r>
            <a:r>
              <a:rPr lang="en-US" altLang="en-US" sz="1600" dirty="0">
                <a:latin typeface="Consolas" panose="020B0609020204030204" pitchFamily="49" charset="0"/>
              </a:rPr>
              <a:t>(</a:t>
            </a:r>
            <a:r>
              <a:rPr lang="en-US" altLang="en-US" sz="1600" dirty="0">
                <a:solidFill>
                  <a:srgbClr val="FF0000"/>
                </a:solidFill>
                <a:latin typeface="Consolas" panose="020B0609020204030204" pitchFamily="49" charset="0"/>
              </a:rPr>
              <a:t>mutex</a:t>
            </a:r>
            <a:r>
              <a:rPr lang="en-US" altLang="en-US" sz="1600" dirty="0">
                <a:latin typeface="Consolas" panose="020B0609020204030204" pitchFamily="49" charset="0"/>
              </a:rPr>
              <a:t>);</a:t>
            </a:r>
            <a:br>
              <a:rPr lang="en-US" altLang="en-US" sz="1600" dirty="0">
                <a:latin typeface="Consolas" panose="020B0609020204030204" pitchFamily="49" charset="0"/>
              </a:rPr>
            </a:br>
            <a:r>
              <a:rPr lang="en-US" altLang="en-US" sz="1600" dirty="0">
                <a:latin typeface="Consolas" panose="020B0609020204030204" pitchFamily="49" charset="0"/>
              </a:rPr>
              <a:t>           	</a:t>
            </a:r>
            <a:r>
              <a:rPr lang="en-US" altLang="en-US" sz="1600" dirty="0" err="1">
                <a:latin typeface="Consolas" panose="020B0609020204030204" pitchFamily="49" charset="0"/>
              </a:rPr>
              <a:t>read_count</a:t>
            </a:r>
            <a:r>
              <a:rPr lang="en-US" altLang="en-US" sz="1600" dirty="0">
                <a:latin typeface="Consolas" panose="020B0609020204030204" pitchFamily="49" charset="0"/>
              </a:rPr>
              <a:t>--;</a:t>
            </a:r>
            <a:br>
              <a:rPr lang="en-US" altLang="en-US" sz="1600" dirty="0">
                <a:latin typeface="Consolas" panose="020B0609020204030204" pitchFamily="49" charset="0"/>
              </a:rPr>
            </a:br>
            <a:r>
              <a:rPr lang="en-US" altLang="en-US" sz="1600" dirty="0">
                <a:latin typeface="Consolas" panose="020B0609020204030204" pitchFamily="49" charset="0"/>
              </a:rPr>
              <a:t>           	if (</a:t>
            </a:r>
            <a:r>
              <a:rPr lang="en-US" altLang="en-US" sz="1600" dirty="0" err="1">
                <a:latin typeface="Consolas" panose="020B0609020204030204" pitchFamily="49" charset="0"/>
              </a:rPr>
              <a:t>read_count</a:t>
            </a:r>
            <a:r>
              <a:rPr lang="en-US" altLang="en-US" sz="1600" dirty="0">
                <a:latin typeface="Consolas" panose="020B0609020204030204" pitchFamily="49" charset="0"/>
              </a:rPr>
              <a:t> == 0) /* last reader */</a:t>
            </a:r>
          </a:p>
          <a:p>
            <a:pPr>
              <a:buFont typeface="Monotype Sorts" pitchFamily="-84" charset="2"/>
              <a:buNone/>
            </a:pPr>
            <a:r>
              <a:rPr lang="en-US" altLang="en-US" sz="1600" dirty="0">
                <a:latin typeface="Consolas" panose="020B0609020204030204" pitchFamily="49" charset="0"/>
              </a:rPr>
              <a:t>           		</a:t>
            </a:r>
            <a:r>
              <a:rPr lang="en-US" altLang="en-US" sz="1600" b="1" dirty="0">
                <a:latin typeface="Consolas" panose="020B0609020204030204" pitchFamily="49" charset="0"/>
              </a:rPr>
              <a:t>signal</a:t>
            </a:r>
            <a:r>
              <a:rPr lang="en-US" altLang="en-US" sz="1600" dirty="0">
                <a:solidFill>
                  <a:srgbClr val="FF0000"/>
                </a:solidFill>
                <a:latin typeface="Consolas" panose="020B0609020204030204" pitchFamily="49" charset="0"/>
              </a:rPr>
              <a:t>(</a:t>
            </a:r>
            <a:r>
              <a:rPr lang="en-US" altLang="en-US" sz="1600" dirty="0" err="1">
                <a:solidFill>
                  <a:srgbClr val="FF0000"/>
                </a:solidFill>
                <a:latin typeface="Consolas" panose="020B0609020204030204" pitchFamily="49" charset="0"/>
              </a:rPr>
              <a:t>rw_mutex</a:t>
            </a:r>
            <a:r>
              <a:rPr lang="en-US" altLang="en-US" sz="1600" dirty="0">
                <a:latin typeface="Consolas" panose="020B0609020204030204" pitchFamily="49" charset="0"/>
              </a:rPr>
              <a:t>); </a:t>
            </a:r>
          </a:p>
          <a:p>
            <a:pPr>
              <a:buFont typeface="Monotype Sorts" pitchFamily="-84" charset="2"/>
              <a:buNone/>
            </a:pPr>
            <a:r>
              <a:rPr lang="en-US" altLang="en-US" sz="1600" dirty="0">
                <a:latin typeface="Consolas" panose="020B0609020204030204" pitchFamily="49" charset="0"/>
              </a:rPr>
              <a:t>           	</a:t>
            </a:r>
            <a:r>
              <a:rPr lang="en-US" altLang="en-US" sz="1600" b="1" dirty="0">
                <a:latin typeface="Consolas" panose="020B0609020204030204" pitchFamily="49" charset="0"/>
              </a:rPr>
              <a:t>signal</a:t>
            </a:r>
            <a:r>
              <a:rPr lang="en-US" altLang="en-US" sz="1600" dirty="0">
                <a:latin typeface="Consolas" panose="020B0609020204030204" pitchFamily="49" charset="0"/>
              </a:rPr>
              <a:t>(</a:t>
            </a:r>
            <a:r>
              <a:rPr lang="en-US" altLang="en-US" sz="1600" dirty="0">
                <a:solidFill>
                  <a:srgbClr val="FF0000"/>
                </a:solidFill>
                <a:latin typeface="Consolas" panose="020B0609020204030204" pitchFamily="49" charset="0"/>
              </a:rPr>
              <a:t>mutex</a:t>
            </a:r>
            <a:r>
              <a:rPr lang="en-US" altLang="en-US" sz="1600" dirty="0">
                <a:latin typeface="Consolas" panose="020B0609020204030204" pitchFamily="49" charset="0"/>
              </a:rPr>
              <a:t>); </a:t>
            </a:r>
          </a:p>
          <a:p>
            <a:pPr>
              <a:buFont typeface="Monotype Sorts" pitchFamily="-84" charset="2"/>
              <a:buNone/>
            </a:pPr>
            <a:r>
              <a:rPr lang="en-US" altLang="en-US" sz="1600" dirty="0">
                <a:latin typeface="Consolas" panose="020B0609020204030204" pitchFamily="49" charset="0"/>
              </a:rPr>
              <a:t>       }</a:t>
            </a:r>
            <a:br>
              <a:rPr lang="en-US" altLang="en-US" sz="1400" b="1" dirty="0">
                <a:latin typeface="Courier New" panose="02070309020205020404" pitchFamily="49" charset="0"/>
              </a:rPr>
            </a:br>
            <a:endParaRPr lang="en-US" altLang="en-US" sz="1400" b="1" dirty="0">
              <a:latin typeface="Courier New" panose="02070309020205020404" pitchFamily="49" charset="0"/>
            </a:endParaRPr>
          </a:p>
          <a:p>
            <a:pPr>
              <a:lnSpc>
                <a:spcPct val="80000"/>
              </a:lnSpc>
              <a:buFont typeface="Monotype Sorts" pitchFamily="-84" charset="2"/>
              <a:buNone/>
            </a:pPr>
            <a:endParaRPr lang="en-US" altLang="en-US" sz="1600" dirty="0">
              <a:solidFill>
                <a:srgbClr val="0000FF"/>
              </a:solidFill>
            </a:endParaRPr>
          </a:p>
          <a:p>
            <a:pPr>
              <a:lnSpc>
                <a:spcPct val="80000"/>
              </a:lnSpc>
              <a:buFont typeface="Monotype Sorts" pitchFamily="-84" charset="2"/>
              <a:buNone/>
            </a:pPr>
            <a:endParaRPr lang="en-US" altLang="en-US" sz="1600" dirty="0">
              <a:solidFill>
                <a:srgbClr val="0000FF"/>
              </a:solidFill>
            </a:endParaRPr>
          </a:p>
          <a:p>
            <a:pPr>
              <a:lnSpc>
                <a:spcPct val="80000"/>
              </a:lnSpc>
              <a:buFont typeface="Monotype Sorts" pitchFamily="-84" charset="2"/>
              <a:buNone/>
            </a:pPr>
            <a:r>
              <a:rPr lang="en-US" altLang="en-US" sz="1600" dirty="0">
                <a:solidFill>
                  <a:srgbClr val="0000FF"/>
                </a:solidFill>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E349B06-5C0D-4BD8-ABC8-DFC88C04F920}"/>
              </a:ext>
            </a:extLst>
          </p:cNvPr>
          <p:cNvSpPr>
            <a:spLocks noGrp="1"/>
          </p:cNvSpPr>
          <p:nvPr>
            <p:ph type="title"/>
          </p:nvPr>
        </p:nvSpPr>
        <p:spPr>
          <a:xfrm>
            <a:off x="1257778" y="222286"/>
            <a:ext cx="7677150" cy="576262"/>
          </a:xfrm>
        </p:spPr>
        <p:txBody>
          <a:bodyPr/>
          <a:lstStyle/>
          <a:p>
            <a:r>
              <a:rPr lang="en-US" altLang="en-US" dirty="0"/>
              <a:t>Readers-Writers Problem Variations</a:t>
            </a:r>
          </a:p>
        </p:txBody>
      </p:sp>
      <p:sp>
        <p:nvSpPr>
          <p:cNvPr id="23554" name="Content Placeholder 2">
            <a:extLst>
              <a:ext uri="{FF2B5EF4-FFF2-40B4-BE49-F238E27FC236}">
                <a16:creationId xmlns:a16="http://schemas.microsoft.com/office/drawing/2014/main" id="{47643E3C-87AB-40AB-8261-6DE653642FC7}"/>
              </a:ext>
            </a:extLst>
          </p:cNvPr>
          <p:cNvSpPr>
            <a:spLocks noGrp="1"/>
          </p:cNvSpPr>
          <p:nvPr>
            <p:ph idx="1"/>
          </p:nvPr>
        </p:nvSpPr>
        <p:spPr>
          <a:xfrm>
            <a:off x="427055" y="1135465"/>
            <a:ext cx="8507873" cy="5009696"/>
          </a:xfrm>
        </p:spPr>
        <p:txBody>
          <a:bodyPr/>
          <a:lstStyle/>
          <a:p>
            <a:pPr marL="0" marR="0" algn="r" rtl="1">
              <a:lnSpc>
                <a:spcPts val="2625"/>
              </a:lnSpc>
              <a:spcBef>
                <a:spcPts val="0"/>
              </a:spcBef>
              <a:spcAft>
                <a:spcPts val="0"/>
              </a:spcAft>
            </a:pP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مشکل قفل شدگی خواننده اول </a:t>
            </a:r>
            <a:r>
              <a:rPr lang="ar-SA" sz="20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a:t>
            </a:r>
            <a:r>
              <a:rPr lang="en-US" sz="20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First Reader-Writer Problem</a:t>
            </a:r>
            <a:r>
              <a:rPr lang="ar-SA" sz="20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lvl="2" algn="r" rtl="1">
              <a:lnSpc>
                <a:spcPts val="2625"/>
              </a:lnSpc>
              <a:spcBef>
                <a:spcPts val="0"/>
              </a:spcBef>
              <a:spcAft>
                <a:spcPts val="0"/>
              </a:spcAft>
            </a:pP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راه حلی که در اسلاید قبلی ارائه شد، می‌تواند منجر به وضعیتی شود که یک فرایند نویسنده هرگز نتواند عمل نوشتن را انجام دهد. این مشکل به عنوان "قفل شدگی خواننده اول" شناخته می‌شود.</a:t>
            </a:r>
            <a:endParaRPr lang="en-US"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742950" lvl="2" algn="r" rtl="1">
              <a:lnSpc>
                <a:spcPts val="2625"/>
              </a:lnSpc>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algn="r" rtl="1">
              <a:lnSpc>
                <a:spcPts val="2625"/>
              </a:lnSpc>
              <a:spcBef>
                <a:spcPts val="0"/>
              </a:spcBef>
              <a:spcAft>
                <a:spcPts val="0"/>
              </a:spcAft>
            </a:pPr>
            <a:r>
              <a:rPr lang="en-US" sz="2400" b="1" dirty="0" err="1">
                <a:solidFill>
                  <a:srgbClr val="1F1F1F"/>
                </a:solidFill>
                <a:latin typeface="Times New Roman" panose="02020603050405020304" pitchFamily="18" charset="0"/>
                <a:cs typeface="B Nazanin" panose="00000400000000000000" pitchFamily="2" charset="-78"/>
              </a:rPr>
              <a:t>مشکل</a:t>
            </a:r>
            <a:r>
              <a:rPr lang="en-US" sz="2400" b="1" dirty="0">
                <a:solidFill>
                  <a:srgbClr val="1F1F1F"/>
                </a:solidFill>
                <a:latin typeface="Times New Roman" panose="02020603050405020304" pitchFamily="18" charset="0"/>
                <a:cs typeface="B Nazanin" panose="00000400000000000000" pitchFamily="2" charset="-78"/>
              </a:rPr>
              <a:t> </a:t>
            </a:r>
            <a:r>
              <a:rPr lang="en-US" sz="2400" b="1" dirty="0" err="1">
                <a:solidFill>
                  <a:srgbClr val="1F1F1F"/>
                </a:solidFill>
                <a:latin typeface="Times New Roman" panose="02020603050405020304" pitchFamily="18" charset="0"/>
                <a:cs typeface="B Nazanin" panose="00000400000000000000" pitchFamily="2" charset="-78"/>
              </a:rPr>
              <a:t>قفل</a:t>
            </a:r>
            <a:r>
              <a:rPr lang="en-US" sz="2400" b="1" dirty="0">
                <a:solidFill>
                  <a:srgbClr val="1F1F1F"/>
                </a:solidFill>
                <a:latin typeface="Times New Roman" panose="02020603050405020304" pitchFamily="18" charset="0"/>
                <a:cs typeface="B Nazanin" panose="00000400000000000000" pitchFamily="2" charset="-78"/>
              </a:rPr>
              <a:t> </a:t>
            </a:r>
            <a:r>
              <a:rPr lang="en-US" sz="2400" b="1" dirty="0" err="1">
                <a:solidFill>
                  <a:srgbClr val="1F1F1F"/>
                </a:solidFill>
                <a:latin typeface="Times New Roman" panose="02020603050405020304" pitchFamily="18" charset="0"/>
                <a:cs typeface="B Nazanin" panose="00000400000000000000" pitchFamily="2" charset="-78"/>
              </a:rPr>
              <a:t>شدگی</a:t>
            </a:r>
            <a:r>
              <a:rPr lang="en-US" sz="2400" b="1" dirty="0">
                <a:solidFill>
                  <a:srgbClr val="1F1F1F"/>
                </a:solidFill>
                <a:latin typeface="Times New Roman" panose="02020603050405020304" pitchFamily="18" charset="0"/>
                <a:cs typeface="B Nazanin" panose="00000400000000000000" pitchFamily="2" charset="-78"/>
              </a:rPr>
              <a:t> </a:t>
            </a:r>
            <a:r>
              <a:rPr lang="en-US" sz="2400" b="1" dirty="0" err="1">
                <a:solidFill>
                  <a:srgbClr val="1F1F1F"/>
                </a:solidFill>
                <a:latin typeface="Times New Roman" panose="02020603050405020304" pitchFamily="18" charset="0"/>
                <a:cs typeface="B Nazanin" panose="00000400000000000000" pitchFamily="2" charset="-78"/>
              </a:rPr>
              <a:t>خواننده</a:t>
            </a:r>
            <a:r>
              <a:rPr lang="en-US" sz="2400" b="1" dirty="0">
                <a:solidFill>
                  <a:srgbClr val="1F1F1F"/>
                </a:solidFill>
                <a:latin typeface="Times New Roman" panose="02020603050405020304" pitchFamily="18" charset="0"/>
                <a:cs typeface="B Nazanin" panose="00000400000000000000" pitchFamily="2" charset="-78"/>
              </a:rPr>
              <a:t> </a:t>
            </a:r>
            <a:r>
              <a:rPr lang="en-US" sz="2400" b="1" dirty="0" err="1">
                <a:solidFill>
                  <a:srgbClr val="1F1F1F"/>
                </a:solidFill>
                <a:latin typeface="Times New Roman" panose="02020603050405020304" pitchFamily="18" charset="0"/>
                <a:cs typeface="B Nazanin" panose="00000400000000000000" pitchFamily="2" charset="-78"/>
              </a:rPr>
              <a:t>دوم</a:t>
            </a:r>
            <a:r>
              <a:rPr lang="en-US" sz="2400" b="1" dirty="0">
                <a:solidFill>
                  <a:srgbClr val="1F1F1F"/>
                </a:solidFill>
                <a:latin typeface="Times New Roman" panose="02020603050405020304" pitchFamily="18" charset="0"/>
                <a:cs typeface="B Nazanin" panose="00000400000000000000" pitchFamily="2" charset="-78"/>
              </a:rPr>
              <a:t> Second Reader-Writer Problem</a:t>
            </a:r>
            <a:r>
              <a:rPr lang="ar-SA" sz="2400" b="1" dirty="0">
                <a:solidFill>
                  <a:srgbClr val="1F1F1F"/>
                </a:solidFill>
                <a:latin typeface="Times New Roman" panose="02020603050405020304" pitchFamily="18" charset="0"/>
                <a:cs typeface="B Nazanin" panose="00000400000000000000" pitchFamily="2" charset="-78"/>
              </a:rPr>
              <a:t>:</a:t>
            </a:r>
            <a:endParaRPr lang="en-US" sz="2400" b="1" dirty="0">
              <a:solidFill>
                <a:srgbClr val="1F1F1F"/>
              </a:solidFill>
              <a:latin typeface="Times New Roman" panose="02020603050405020304" pitchFamily="18" charset="0"/>
              <a:cs typeface="B Nazanin" panose="00000400000000000000" pitchFamily="2" charset="-78"/>
            </a:endParaRPr>
          </a:p>
          <a:p>
            <a:pPr marL="742950" lvl="2" algn="r" rtl="1">
              <a:lnSpc>
                <a:spcPts val="2625"/>
              </a:lnSpc>
              <a:spcBef>
                <a:spcPts val="0"/>
              </a:spcBef>
              <a:spcAft>
                <a:spcPts val="0"/>
              </a:spcAft>
            </a:pP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"قفل شدگی خواننده دوم" نسخه‌ای از مشکل "قفل شدگی خواننده اول" است که در آن بیان می‌شود:</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lvl="2" algn="r" rtl="1">
              <a:lnSpc>
                <a:spcPts val="2625"/>
              </a:lnSpc>
              <a:spcBef>
                <a:spcPts val="0"/>
              </a:spcBef>
              <a:spcAft>
                <a:spcPts val="1500"/>
              </a:spcAft>
            </a:pP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به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محض</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اینکه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یک</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نویسنده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برای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نوشتن</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آماده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دیگر</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به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هیچ</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خواننده‌ای</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که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تازه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وارد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شده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اجازه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خواندن</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داده‌ها</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داده</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800" dirty="0" err="1">
                <a:effectLst/>
                <a:latin typeface="Times New Roman" panose="02020603050405020304" pitchFamily="18" charset="0"/>
                <a:ea typeface="Times New Roman" panose="02020603050405020304" pitchFamily="18" charset="0"/>
                <a:cs typeface="B Nazanin" panose="00000400000000000000" pitchFamily="2" charset="-78"/>
              </a:rPr>
              <a:t>نمی‌شود</a:t>
            </a:r>
            <a:r>
              <a:rPr lang="en-US" sz="2800" dirty="0">
                <a:effectLst/>
                <a:latin typeface="Times New Roman" panose="02020603050405020304" pitchFamily="18" charset="0"/>
                <a:ea typeface="Times New Roman" panose="02020603050405020304" pitchFamily="18" charset="0"/>
                <a:cs typeface="B Nazanin" panose="00000400000000000000" pitchFamily="2" charset="-78"/>
              </a:rPr>
              <a:t>.</a:t>
            </a:r>
          </a:p>
          <a:p>
            <a:pPr marL="742950" lvl="2" algn="r" rtl="1">
              <a:lnSpc>
                <a:spcPts val="2625"/>
              </a:lnSpc>
              <a:spcBef>
                <a:spcPts val="0"/>
              </a:spcBef>
              <a:spcAft>
                <a:spcPts val="0"/>
              </a:spcAft>
            </a:pP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هر دو مشکل قفل شدگی خواننده اول و دوم می‌توانند منجر به </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گرسنگی</a:t>
            </a: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(یعنی انتظار بی‌محدود) برای برخی فرایندها شوند. همین موضوع باعث ایجاد رویکردهای متنوع‌تری برای حل این مسئله شده است.</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EE9EBAB-3EEB-4813-BC45-A296B378D76B}"/>
              </a:ext>
            </a:extLst>
          </p:cNvPr>
          <p:cNvSpPr>
            <a:spLocks noGrp="1" noChangeArrowheads="1"/>
          </p:cNvSpPr>
          <p:nvPr>
            <p:ph type="title"/>
          </p:nvPr>
        </p:nvSpPr>
        <p:spPr>
          <a:xfrm>
            <a:off x="1016000" y="222286"/>
            <a:ext cx="7670800" cy="576262"/>
          </a:xfrm>
        </p:spPr>
        <p:txBody>
          <a:bodyPr/>
          <a:lstStyle/>
          <a:p>
            <a:pPr eaLnBrk="1" hangingPunct="1"/>
            <a:r>
              <a:rPr lang="en-US" altLang="en-US" dirty="0"/>
              <a:t>Dining-Philosophers Problem</a:t>
            </a:r>
          </a:p>
        </p:txBody>
      </p:sp>
      <p:sp>
        <p:nvSpPr>
          <p:cNvPr id="24578" name="Rectangle 3">
            <a:extLst>
              <a:ext uri="{FF2B5EF4-FFF2-40B4-BE49-F238E27FC236}">
                <a16:creationId xmlns:a16="http://schemas.microsoft.com/office/drawing/2014/main" id="{FB49ECF8-D29D-47B1-ACEF-3FF6F95DA43B}"/>
              </a:ext>
            </a:extLst>
          </p:cNvPr>
          <p:cNvSpPr>
            <a:spLocks noGrp="1" noChangeArrowheads="1"/>
          </p:cNvSpPr>
          <p:nvPr>
            <p:ph idx="1"/>
          </p:nvPr>
        </p:nvSpPr>
        <p:spPr>
          <a:xfrm>
            <a:off x="867746" y="1057896"/>
            <a:ext cx="7819053" cy="5060516"/>
          </a:xfrm>
        </p:spPr>
        <p:txBody>
          <a:bodyPr/>
          <a:lstStyle/>
          <a:p>
            <a:pPr>
              <a:tabLst>
                <a:tab pos="1365250" algn="l"/>
                <a:tab pos="1538288" algn="l"/>
              </a:tabLst>
            </a:pPr>
            <a:endParaRPr lang="en-US" altLang="en-US" dirty="0"/>
          </a:p>
        </p:txBody>
      </p:sp>
      <p:pic>
        <p:nvPicPr>
          <p:cNvPr id="24579" name="Picture 1">
            <a:extLst>
              <a:ext uri="{FF2B5EF4-FFF2-40B4-BE49-F238E27FC236}">
                <a16:creationId xmlns:a16="http://schemas.microsoft.com/office/drawing/2014/main" id="{3372D57C-AA90-40E5-88DD-A9DB78AAFC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0815" y="1422424"/>
            <a:ext cx="4616701" cy="443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377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EE9EBAB-3EEB-4813-BC45-A296B378D76B}"/>
              </a:ext>
            </a:extLst>
          </p:cNvPr>
          <p:cNvSpPr>
            <a:spLocks noGrp="1" noChangeArrowheads="1"/>
          </p:cNvSpPr>
          <p:nvPr>
            <p:ph type="title"/>
          </p:nvPr>
        </p:nvSpPr>
        <p:spPr>
          <a:xfrm>
            <a:off x="1016000" y="222286"/>
            <a:ext cx="7670800" cy="576262"/>
          </a:xfrm>
        </p:spPr>
        <p:txBody>
          <a:bodyPr/>
          <a:lstStyle/>
          <a:p>
            <a:pPr eaLnBrk="1" hangingPunct="1"/>
            <a:r>
              <a:rPr lang="en-US" altLang="en-US" dirty="0"/>
              <a:t>Dining-Philosophers Problem</a:t>
            </a:r>
          </a:p>
        </p:txBody>
      </p:sp>
      <p:sp>
        <p:nvSpPr>
          <p:cNvPr id="24578" name="Rectangle 3">
            <a:extLst>
              <a:ext uri="{FF2B5EF4-FFF2-40B4-BE49-F238E27FC236}">
                <a16:creationId xmlns:a16="http://schemas.microsoft.com/office/drawing/2014/main" id="{FB49ECF8-D29D-47B1-ACEF-3FF6F95DA43B}"/>
              </a:ext>
            </a:extLst>
          </p:cNvPr>
          <p:cNvSpPr>
            <a:spLocks noGrp="1" noChangeArrowheads="1"/>
          </p:cNvSpPr>
          <p:nvPr>
            <p:ph idx="1"/>
          </p:nvPr>
        </p:nvSpPr>
        <p:spPr>
          <a:xfrm>
            <a:off x="867746" y="1057896"/>
            <a:ext cx="7819053" cy="5060516"/>
          </a:xfrm>
        </p:spPr>
        <p:txBody>
          <a:bodyPr/>
          <a:lstStyle/>
          <a:p>
            <a:pPr marL="0" marR="0" algn="r" rtl="1">
              <a:lnSpc>
                <a:spcPct val="107000"/>
              </a:lnSpc>
              <a:spcBef>
                <a:spcPts val="0"/>
              </a:spcBef>
              <a:spcAft>
                <a:spcPts val="800"/>
              </a:spcAft>
            </a:pPr>
            <a:r>
              <a:rPr lang="ar-SA" sz="2400" b="1" dirty="0">
                <a:effectLst/>
                <a:latin typeface="Calibri" panose="020F0502020204030204" pitchFamily="34" charset="0"/>
                <a:ea typeface="Times New Roman" panose="02020603050405020304" pitchFamily="18" charset="0"/>
                <a:cs typeface="B Nazanin" panose="00000400000000000000" pitchFamily="2" charset="-78"/>
              </a:rPr>
              <a:t> </a:t>
            </a:r>
            <a:r>
              <a:rPr lang="fa-IR" sz="2400" b="1" dirty="0">
                <a:effectLst/>
                <a:latin typeface="Calibri" panose="020F0502020204030204" pitchFamily="34" charset="0"/>
                <a:ea typeface="Times New Roman" panose="02020603050405020304" pitchFamily="18" charset="0"/>
                <a:cs typeface="B Nazanin" panose="00000400000000000000" pitchFamily="2" charset="-78"/>
              </a:rPr>
              <a:t>فرض </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می‌کنیم </a:t>
            </a:r>
            <a:r>
              <a:rPr lang="fa-IR" sz="2400" b="1" dirty="0">
                <a:effectLst/>
                <a:latin typeface="Calibri" panose="020F0502020204030204" pitchFamily="34" charset="0"/>
                <a:ea typeface="Times New Roman" panose="02020603050405020304" pitchFamily="18" charset="0"/>
                <a:cs typeface="B Nazanin" panose="00000400000000000000" pitchFamily="2" charset="-78"/>
              </a:rPr>
              <a:t>۵</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 فیلسوف وجود دارد</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b="1" dirty="0">
                <a:effectLst/>
                <a:latin typeface="Calibri" panose="020F0502020204030204" pitchFamily="34" charset="0"/>
                <a:ea typeface="Times New Roman" panose="02020603050405020304" pitchFamily="18" charset="0"/>
                <a:cs typeface="B Nazanin" panose="00000400000000000000" pitchFamily="2" charset="-78"/>
              </a:rPr>
              <a:t>داده‌های مشترک</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400" dirty="0">
                <a:effectLst/>
                <a:latin typeface="Calibri" panose="020F0502020204030204" pitchFamily="34" charset="0"/>
                <a:ea typeface="Times New Roman" panose="02020603050405020304" pitchFamily="18" charset="0"/>
                <a:cs typeface="B Nazanin" panose="00000400000000000000" pitchFamily="2" charset="-78"/>
              </a:rPr>
              <a:t>کاسه برنج (مجموعه داده)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2400" dirty="0">
                <a:effectLst/>
                <a:latin typeface="Calibri" panose="020F0502020204030204" pitchFamily="34" charset="0"/>
                <a:ea typeface="Times New Roman" panose="02020603050405020304" pitchFamily="18" charset="0"/>
                <a:cs typeface="B Nazanin" panose="00000400000000000000" pitchFamily="2" charset="-78"/>
              </a:rPr>
              <a:t>یک آرایه از </a:t>
            </a:r>
            <a:r>
              <a:rPr lang="fa-IR" sz="2400" dirty="0">
                <a:effectLst/>
                <a:latin typeface="Calibri" panose="020F0502020204030204" pitchFamily="34" charset="0"/>
                <a:ea typeface="Times New Roman" panose="02020603050405020304" pitchFamily="18" charset="0"/>
                <a:cs typeface="B Nazanin" panose="00000400000000000000" pitchFamily="2" charset="-78"/>
              </a:rPr>
              <a:t>۵</a:t>
            </a:r>
            <a:r>
              <a:rPr lang="ar-SA" sz="2400" dirty="0">
                <a:effectLst/>
                <a:latin typeface="Calibri" panose="020F0502020204030204" pitchFamily="34" charset="0"/>
                <a:ea typeface="Times New Roman" panose="02020603050405020304" pitchFamily="18" charset="0"/>
                <a:cs typeface="B Nazanin" panose="00000400000000000000" pitchFamily="2" charset="-78"/>
              </a:rPr>
              <a:t> سیمافور به نام</a:t>
            </a:r>
            <a:r>
              <a:rPr lang="fa-IR" sz="2400" dirty="0">
                <a:latin typeface="Calibri" panose="020F0502020204030204" pitchFamily="34" charset="0"/>
                <a:ea typeface="Times New Roman" panose="02020603050405020304" pitchFamily="18" charset="0"/>
                <a:cs typeface="B Nazanin" panose="00000400000000000000" pitchFamily="2" charset="-78"/>
              </a:rPr>
              <a:t> چنگال</a:t>
            </a:r>
            <a:r>
              <a:rPr lang="ar-SA" sz="2400" dirty="0">
                <a:effectLst/>
                <a:latin typeface="Calibri" panose="020F0502020204030204" pitchFamily="34" charset="0"/>
                <a:ea typeface="Times New Roman" panose="02020603050405020304" pitchFamily="18" charset="0"/>
                <a:cs typeface="B Nazanin" panose="00000400000000000000" pitchFamily="2" charset="-78"/>
              </a:rPr>
              <a:t> که هر کدام در ابتدا مقدار </a:t>
            </a:r>
            <a:r>
              <a:rPr lang="fa-IR" sz="2400" dirty="0">
                <a:effectLst/>
                <a:latin typeface="Calibri" panose="020F0502020204030204" pitchFamily="34" charset="0"/>
                <a:ea typeface="Times New Roman" panose="02020603050405020304" pitchFamily="18" charset="0"/>
                <a:cs typeface="B Nazanin" panose="00000400000000000000" pitchFamily="2" charset="-78"/>
              </a:rPr>
              <a:t>۱</a:t>
            </a:r>
            <a:r>
              <a:rPr lang="ar-SA" sz="2400" dirty="0">
                <a:effectLst/>
                <a:latin typeface="Calibri" panose="020F0502020204030204" pitchFamily="34" charset="0"/>
                <a:ea typeface="Times New Roman" panose="02020603050405020304" pitchFamily="18" charset="0"/>
                <a:cs typeface="B Nazanin" panose="00000400000000000000" pitchFamily="2" charset="-78"/>
              </a:rPr>
              <a:t> دارند (هر سیمافور نشان‌دهنده در دسترس بودن یک چپستیک 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2400" b="1" dirty="0">
                <a:effectLst/>
                <a:latin typeface="Calibri" panose="020F0502020204030204" pitchFamily="34" charset="0"/>
                <a:ea typeface="Times New Roman" panose="02020603050405020304" pitchFamily="18" charset="0"/>
                <a:cs typeface="B Nazanin" panose="00000400000000000000" pitchFamily="2" charset="-78"/>
              </a:rPr>
              <a:t>هر فیلسوف</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2400" b="1" dirty="0" err="1">
                <a:effectLst/>
                <a:latin typeface="Times New Roman" panose="02020603050405020304" pitchFamily="18" charset="0"/>
                <a:ea typeface="Times New Roman" panose="02020603050405020304" pitchFamily="18" charset="0"/>
                <a:cs typeface="B Nazanin" panose="00000400000000000000" pitchFamily="2" charset="-78"/>
              </a:rPr>
              <a:t>i</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به ترتیب زیر عمل می‌کند</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fa-IR"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marR="0" lvl="1" indent="-285750" algn="r" rtl="1">
              <a:lnSpc>
                <a:spcPct val="107000"/>
              </a:lnSpc>
              <a:spcBef>
                <a:spcPts val="0"/>
              </a:spcBef>
              <a:spcAft>
                <a:spcPts val="800"/>
              </a:spcAft>
              <a:buSzPts val="1000"/>
              <a:buFont typeface="Courier New" panose="02070309020205020404" pitchFamily="49" charset="0"/>
              <a:buChar char="o"/>
            </a:pPr>
            <a:r>
              <a:rPr lang="fa-IR" sz="2400" dirty="0">
                <a:effectLst/>
                <a:latin typeface="Calibri" panose="020F0502020204030204" pitchFamily="34" charset="0"/>
                <a:ea typeface="Times New Roman" panose="02020603050405020304" pitchFamily="18" charset="0"/>
                <a:cs typeface="B Nazanin" panose="00000400000000000000" pitchFamily="2" charset="-78"/>
              </a:rPr>
              <a:t>ابتدا تلاش میکند </a:t>
            </a:r>
            <a:r>
              <a:rPr lang="ar-SA" sz="2400" dirty="0">
                <a:effectLst/>
                <a:latin typeface="Calibri" panose="020F0502020204030204" pitchFamily="34" charset="0"/>
                <a:ea typeface="Times New Roman" panose="02020603050405020304" pitchFamily="18" charset="0"/>
                <a:cs typeface="B Nazanin" panose="00000400000000000000" pitchFamily="2" charset="-78"/>
              </a:rPr>
              <a:t>تا </a:t>
            </a:r>
            <a:r>
              <a:rPr lang="fa-IR" sz="2400" dirty="0">
                <a:effectLst/>
                <a:latin typeface="Calibri" panose="020F0502020204030204" pitchFamily="34" charset="0"/>
                <a:ea typeface="Times New Roman" panose="02020603050405020304" pitchFamily="18" charset="0"/>
                <a:cs typeface="B Nazanin" panose="00000400000000000000" pitchFamily="2" charset="-78"/>
              </a:rPr>
              <a:t>چنگال</a:t>
            </a:r>
            <a:r>
              <a:rPr lang="ar-SA" sz="2400" dirty="0">
                <a:effectLst/>
                <a:latin typeface="Calibri" panose="020F0502020204030204" pitchFamily="34" charset="0"/>
                <a:ea typeface="Times New Roman" panose="02020603050405020304" pitchFamily="18" charset="0"/>
                <a:cs typeface="B Nazanin" panose="00000400000000000000" pitchFamily="2" charset="-78"/>
              </a:rPr>
              <a:t> سمت چپ</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Calibri" panose="020F0502020204030204" pitchFamily="34" charset="0"/>
                <a:ea typeface="Times New Roman" panose="02020603050405020304" pitchFamily="18" charset="0"/>
                <a:cs typeface="B Nazanin" panose="00000400000000000000" pitchFamily="2" charset="-78"/>
              </a:rPr>
              <a:t>و سپس </a:t>
            </a:r>
            <a:r>
              <a:rPr lang="fa-IR" sz="2400" dirty="0">
                <a:effectLst/>
                <a:latin typeface="Calibri" panose="020F0502020204030204" pitchFamily="34" charset="0"/>
                <a:ea typeface="Times New Roman" panose="02020603050405020304" pitchFamily="18" charset="0"/>
                <a:cs typeface="B Nazanin" panose="00000400000000000000" pitchFamily="2" charset="-78"/>
              </a:rPr>
              <a:t>چنگال </a:t>
            </a:r>
            <a:r>
              <a:rPr lang="ar-SA" sz="2400" dirty="0">
                <a:effectLst/>
                <a:latin typeface="Calibri" panose="020F0502020204030204" pitchFamily="34" charset="0"/>
                <a:ea typeface="Times New Roman" panose="02020603050405020304" pitchFamily="18" charset="0"/>
                <a:cs typeface="B Nazanin" panose="00000400000000000000" pitchFamily="2" charset="-78"/>
              </a:rPr>
              <a:t>سمت راست</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Calibri" panose="020F0502020204030204" pitchFamily="34" charset="0"/>
                <a:ea typeface="Times New Roman" panose="02020603050405020304" pitchFamily="18" charset="0"/>
                <a:cs typeface="B Nazanin" panose="00000400000000000000" pitchFamily="2" charset="-78"/>
              </a:rPr>
              <a:t>را بردارد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SzPts val="1000"/>
              <a:buFont typeface="Courier New" panose="02070309020205020404" pitchFamily="49" charset="0"/>
              <a:buChar char="o"/>
            </a:pPr>
            <a:r>
              <a:rPr lang="ar-SA" sz="2400" dirty="0">
                <a:effectLst/>
                <a:latin typeface="Calibri" panose="020F0502020204030204" pitchFamily="34" charset="0"/>
                <a:ea typeface="Times New Roman" panose="02020603050405020304" pitchFamily="18" charset="0"/>
                <a:cs typeface="B Nazanin" panose="00000400000000000000" pitchFamily="2" charset="-78"/>
              </a:rPr>
              <a:t>فیلسوف غذا می‌خورد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altLang="en-US" sz="1600" b="1" dirty="0">
                <a:solidFill>
                  <a:srgbClr val="000000"/>
                </a:solidFill>
                <a:latin typeface="Courier New" panose="02070309020205020404" pitchFamily="49" charset="0"/>
                <a:cs typeface="B Nazanin" panose="00000400000000000000" pitchFamily="2" charset="-78"/>
              </a:rPr>
              <a:t>	</a:t>
            </a:r>
          </a:p>
          <a:p>
            <a:pPr marL="742950" marR="0" lvl="1" indent="-285750" algn="r" rtl="1">
              <a:lnSpc>
                <a:spcPct val="107000"/>
              </a:lnSpc>
              <a:spcBef>
                <a:spcPts val="0"/>
              </a:spcBef>
              <a:spcAft>
                <a:spcPts val="800"/>
              </a:spcAft>
              <a:buSzPts val="1000"/>
              <a:buFont typeface="Courier New" panose="02070309020205020404" pitchFamily="49" charset="0"/>
              <a:buChar char="o"/>
            </a:pPr>
            <a:r>
              <a:rPr lang="fa-IR" sz="2400" dirty="0">
                <a:effectLst/>
                <a:latin typeface="Calibri" panose="020F0502020204030204" pitchFamily="34" charset="0"/>
                <a:ea typeface="Times New Roman" panose="02020603050405020304" pitchFamily="18" charset="0"/>
                <a:cs typeface="B Nazanin" panose="00000400000000000000" pitchFamily="2" charset="-78"/>
              </a:rPr>
              <a:t>سپس </a:t>
            </a:r>
            <a:r>
              <a:rPr lang="ar-SA" sz="2400" dirty="0">
                <a:effectLst/>
                <a:latin typeface="Calibri" panose="020F0502020204030204" pitchFamily="34" charset="0"/>
                <a:ea typeface="Times New Roman" panose="02020603050405020304" pitchFamily="18" charset="0"/>
                <a:cs typeface="B Nazanin" panose="00000400000000000000" pitchFamily="2" charset="-78"/>
              </a:rPr>
              <a:t>چپستیک‌ها را روی میز قرار می‌دهد تا فیلسوفان دیگر بتوانند از آن‌ها استفاده کنند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50126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fa-IR" altLang="en-US" dirty="0">
                <a:cs typeface="B Nazanin" panose="00000400000000000000" pitchFamily="2" charset="-78"/>
              </a:rPr>
              <a:t>بخش بحرانی</a:t>
            </a:r>
            <a:endParaRPr lang="en-US" altLang="en-US" dirty="0"/>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dirty="0"/>
              <a:t>General structure of process </a:t>
            </a:r>
            <a:r>
              <a:rPr lang="en-US" altLang="en-US" b="1" i="1" dirty="0"/>
              <a:t>P</a:t>
            </a:r>
            <a:r>
              <a:rPr lang="en-US" altLang="en-US" b="1" i="1" baseline="-25000" dirty="0"/>
              <a:t>i  </a:t>
            </a:r>
            <a:endParaRPr lang="en-US" altLang="en-US" dirty="0"/>
          </a:p>
          <a:p>
            <a:endParaRPr lang="en-US" altLang="en-US" b="1" dirty="0">
              <a:solidFill>
                <a:srgbClr val="0000FF"/>
              </a:solidFill>
            </a:endParaRPr>
          </a:p>
        </p:txBody>
      </p:sp>
      <p:pic>
        <p:nvPicPr>
          <p:cNvPr id="3" name="Picture 2" descr="Text&#10;&#10;Description automatically generated">
            <a:extLst>
              <a:ext uri="{FF2B5EF4-FFF2-40B4-BE49-F238E27FC236}">
                <a16:creationId xmlns:a16="http://schemas.microsoft.com/office/drawing/2014/main" id="{28575814-05D6-4140-9987-D9F185C76491}"/>
              </a:ext>
            </a:extLst>
          </p:cNvPr>
          <p:cNvPicPr>
            <a:picLocks noChangeAspect="1"/>
          </p:cNvPicPr>
          <p:nvPr/>
        </p:nvPicPr>
        <p:blipFill>
          <a:blip r:embed="rId3"/>
          <a:stretch>
            <a:fillRect/>
          </a:stretch>
        </p:blipFill>
        <p:spPr>
          <a:xfrm>
            <a:off x="1979960" y="1943900"/>
            <a:ext cx="2708224" cy="2628099"/>
          </a:xfrm>
          <a:prstGeom prst="rect">
            <a:avLst/>
          </a:prstGeom>
        </p:spPr>
      </p:pic>
      <p:sp>
        <p:nvSpPr>
          <p:cNvPr id="6" name="TextBox 5">
            <a:extLst>
              <a:ext uri="{FF2B5EF4-FFF2-40B4-BE49-F238E27FC236}">
                <a16:creationId xmlns:a16="http://schemas.microsoft.com/office/drawing/2014/main" id="{CE712A41-83F2-4C57-A0CF-BF5F48407528}"/>
              </a:ext>
            </a:extLst>
          </p:cNvPr>
          <p:cNvSpPr txBox="1"/>
          <p:nvPr/>
        </p:nvSpPr>
        <p:spPr>
          <a:xfrm>
            <a:off x="4441074" y="2888617"/>
            <a:ext cx="1311333" cy="369332"/>
          </a:xfrm>
          <a:prstGeom prst="rect">
            <a:avLst/>
          </a:prstGeom>
          <a:noFill/>
        </p:spPr>
        <p:txBody>
          <a:bodyPr wrap="square">
            <a:spAutoFit/>
          </a:bodyPr>
          <a:lstStyle/>
          <a:p>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ناحیه</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بحرانی </a:t>
            </a:r>
            <a:endParaRPr lang="en-US" dirty="0"/>
          </a:p>
        </p:txBody>
      </p:sp>
      <p:sp>
        <p:nvSpPr>
          <p:cNvPr id="7" name="TextBox 6">
            <a:extLst>
              <a:ext uri="{FF2B5EF4-FFF2-40B4-BE49-F238E27FC236}">
                <a16:creationId xmlns:a16="http://schemas.microsoft.com/office/drawing/2014/main" id="{A86CE1EE-8C04-4216-A6C1-DFFF9C696BE2}"/>
              </a:ext>
            </a:extLst>
          </p:cNvPr>
          <p:cNvSpPr txBox="1"/>
          <p:nvPr/>
        </p:nvSpPr>
        <p:spPr>
          <a:xfrm>
            <a:off x="4441074" y="3360976"/>
            <a:ext cx="1311333" cy="369332"/>
          </a:xfrm>
          <a:prstGeom prst="rect">
            <a:avLst/>
          </a:prstGeom>
          <a:noFill/>
        </p:spPr>
        <p:txBody>
          <a:bodyPr wrap="square">
            <a:spAutoFit/>
          </a:bodyPr>
          <a:lstStyle/>
          <a:p>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ناحیه خروجی</a:t>
            </a:r>
            <a:endParaRPr lang="en-US" dirty="0"/>
          </a:p>
        </p:txBody>
      </p:sp>
      <p:sp>
        <p:nvSpPr>
          <p:cNvPr id="8" name="TextBox 7">
            <a:extLst>
              <a:ext uri="{FF2B5EF4-FFF2-40B4-BE49-F238E27FC236}">
                <a16:creationId xmlns:a16="http://schemas.microsoft.com/office/drawing/2014/main" id="{CC67F22A-36D8-469A-A98B-E15EDA34C131}"/>
              </a:ext>
            </a:extLst>
          </p:cNvPr>
          <p:cNvSpPr txBox="1"/>
          <p:nvPr/>
        </p:nvSpPr>
        <p:spPr>
          <a:xfrm>
            <a:off x="4441074" y="2348745"/>
            <a:ext cx="1311333" cy="369332"/>
          </a:xfrm>
          <a:prstGeom prst="rect">
            <a:avLst/>
          </a:prstGeom>
          <a:noFill/>
        </p:spPr>
        <p:txBody>
          <a:bodyPr wrap="square">
            <a:spAutoFit/>
          </a:bodyPr>
          <a:lstStyle/>
          <a:p>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ناحیه ورودی</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8B6BD45A-1C98-4906-8ECF-377709FEAE43}"/>
              </a:ext>
            </a:extLst>
          </p:cNvPr>
          <p:cNvSpPr>
            <a:spLocks noGrp="1" noChangeArrowheads="1"/>
          </p:cNvSpPr>
          <p:nvPr>
            <p:ph type="title"/>
          </p:nvPr>
        </p:nvSpPr>
        <p:spPr>
          <a:xfrm>
            <a:off x="1102994" y="180175"/>
            <a:ext cx="7866063" cy="576263"/>
          </a:xfrm>
        </p:spPr>
        <p:txBody>
          <a:bodyPr/>
          <a:lstStyle/>
          <a:p>
            <a:pPr eaLnBrk="1" hangingPunct="1"/>
            <a:r>
              <a:rPr lang="en-US" altLang="en-US" sz="3000" dirty="0"/>
              <a:t>  Dining-Philosophers Problem Algorithm</a:t>
            </a:r>
          </a:p>
        </p:txBody>
      </p:sp>
      <p:sp>
        <p:nvSpPr>
          <p:cNvPr id="26626" name="Rectangle 3">
            <a:extLst>
              <a:ext uri="{FF2B5EF4-FFF2-40B4-BE49-F238E27FC236}">
                <a16:creationId xmlns:a16="http://schemas.microsoft.com/office/drawing/2014/main" id="{07043318-65A3-4679-85CB-4872EC4E8555}"/>
              </a:ext>
            </a:extLst>
          </p:cNvPr>
          <p:cNvSpPr>
            <a:spLocks noGrp="1" noChangeArrowheads="1"/>
          </p:cNvSpPr>
          <p:nvPr>
            <p:ph idx="1"/>
          </p:nvPr>
        </p:nvSpPr>
        <p:spPr>
          <a:xfrm>
            <a:off x="827088" y="1119188"/>
            <a:ext cx="7107237" cy="4784725"/>
          </a:xfrm>
        </p:spPr>
        <p:txBody>
          <a:bodyPr/>
          <a:lstStyle/>
          <a:p>
            <a:pPr marL="376238" indent="-376238">
              <a:lnSpc>
                <a:spcPct val="90000"/>
              </a:lnSpc>
              <a:tabLst>
                <a:tab pos="1709738" algn="l"/>
                <a:tab pos="2001838" algn="l"/>
                <a:tab pos="2227263" algn="l"/>
                <a:tab pos="2454275" algn="l"/>
              </a:tabLst>
            </a:pPr>
            <a:r>
              <a:rPr lang="en-US" altLang="en-US" b="1" dirty="0"/>
              <a:t>Semaphore</a:t>
            </a:r>
            <a:r>
              <a:rPr lang="en-US" altLang="en-US" dirty="0"/>
              <a:t> Solution</a:t>
            </a:r>
          </a:p>
          <a:p>
            <a:pPr marL="376238" indent="-376238">
              <a:lnSpc>
                <a:spcPct val="90000"/>
              </a:lnSpc>
              <a:tabLst>
                <a:tab pos="1709738" algn="l"/>
                <a:tab pos="2001838" algn="l"/>
                <a:tab pos="2227263" algn="l"/>
                <a:tab pos="2454275" algn="l"/>
              </a:tabLst>
            </a:pPr>
            <a:r>
              <a:rPr lang="en-US" altLang="en-US" dirty="0"/>
              <a:t>The structure of Philosopher</a:t>
            </a:r>
            <a:r>
              <a:rPr lang="en-US" altLang="en-US" i="1" dirty="0">
                <a:solidFill>
                  <a:srgbClr val="0000FF"/>
                </a:solidFill>
              </a:rPr>
              <a:t> </a:t>
            </a:r>
            <a:r>
              <a:rPr lang="en-US" altLang="en-US" dirty="0" err="1">
                <a:solidFill>
                  <a:srgbClr val="006699"/>
                </a:solidFill>
                <a:latin typeface="+mj-lt"/>
              </a:rPr>
              <a:t>i</a:t>
            </a:r>
            <a:r>
              <a:rPr lang="en-US" altLang="en-US" b="1" i="1" dirty="0">
                <a:solidFill>
                  <a:srgbClr val="006699"/>
                </a:solidFill>
                <a:latin typeface="+mj-lt"/>
              </a:rPr>
              <a:t> </a:t>
            </a:r>
            <a:r>
              <a:rPr lang="en-US" altLang="en-US" dirty="0"/>
              <a:t>:</a:t>
            </a: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while (true){ </a:t>
            </a: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    </a:t>
            </a:r>
            <a:r>
              <a:rPr lang="en-US" altLang="en-US" sz="1600" b="1" dirty="0">
                <a:solidFill>
                  <a:srgbClr val="00B050"/>
                </a:solidFill>
                <a:latin typeface="Consolas" panose="020B0609020204030204" pitchFamily="49" charset="0"/>
              </a:rPr>
              <a:t>wait</a:t>
            </a:r>
            <a:r>
              <a:rPr lang="en-US" altLang="en-US" sz="1600" dirty="0">
                <a:solidFill>
                  <a:srgbClr val="000000"/>
                </a:solidFill>
                <a:latin typeface="Consolas" panose="020B0609020204030204" pitchFamily="49" charset="0"/>
              </a:rPr>
              <a:t> (</a:t>
            </a:r>
            <a:r>
              <a:rPr lang="en-US" altLang="en-US" sz="1600" b="1" dirty="0">
                <a:solidFill>
                  <a:schemeClr val="accent6">
                    <a:lumMod val="50000"/>
                  </a:schemeClr>
                </a:solidFill>
                <a:latin typeface="Consolas" panose="020B0609020204030204" pitchFamily="49" charset="0"/>
              </a:rPr>
              <a:t>chopstick[i] </a:t>
            </a:r>
            <a:r>
              <a:rPr lang="en-US" altLang="en-US" sz="1600" dirty="0">
                <a:solidFill>
                  <a:srgbClr val="000000"/>
                </a:solidFill>
                <a:latin typeface="Consolas" panose="020B0609020204030204" pitchFamily="49" charset="0"/>
              </a:rPr>
              <a:t>);</a:t>
            </a: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	 </a:t>
            </a:r>
            <a:r>
              <a:rPr lang="en-US" altLang="en-US" sz="1600" b="1" dirty="0">
                <a:solidFill>
                  <a:srgbClr val="00B050"/>
                </a:solidFill>
                <a:latin typeface="Consolas" panose="020B0609020204030204" pitchFamily="49" charset="0"/>
              </a:rPr>
              <a:t>wait</a:t>
            </a:r>
            <a:r>
              <a:rPr lang="en-US" altLang="en-US" sz="1600" dirty="0">
                <a:solidFill>
                  <a:srgbClr val="000000"/>
                </a:solidFill>
                <a:latin typeface="Consolas" panose="020B0609020204030204" pitchFamily="49" charset="0"/>
              </a:rPr>
              <a:t> (</a:t>
            </a:r>
            <a:r>
              <a:rPr lang="en-US" altLang="en-US" sz="1600" b="1" dirty="0" err="1">
                <a:solidFill>
                  <a:schemeClr val="accent6">
                    <a:lumMod val="50000"/>
                  </a:schemeClr>
                </a:solidFill>
                <a:latin typeface="Consolas" panose="020B0609020204030204" pitchFamily="49" charset="0"/>
              </a:rPr>
              <a:t>chopStick</a:t>
            </a:r>
            <a:r>
              <a:rPr lang="en-US" altLang="en-US" sz="1600" b="1" dirty="0">
                <a:solidFill>
                  <a:schemeClr val="accent6">
                    <a:lumMod val="50000"/>
                  </a:schemeClr>
                </a:solidFill>
                <a:latin typeface="Consolas" panose="020B0609020204030204" pitchFamily="49" charset="0"/>
              </a:rPr>
              <a:t>[ (i + 1) % 5</a:t>
            </a:r>
            <a:r>
              <a:rPr lang="en-US" altLang="en-US" sz="1600" dirty="0">
                <a:solidFill>
                  <a:srgbClr val="000000"/>
                </a:solidFill>
                <a:latin typeface="Consolas" panose="020B0609020204030204" pitchFamily="49" charset="0"/>
              </a:rPr>
              <a:t>] );</a:t>
            </a: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	  /* eat for awhile */</a:t>
            </a:r>
          </a:p>
          <a:p>
            <a:pPr marL="1195388" lvl="2" indent="-338138">
              <a:lnSpc>
                <a:spcPct val="90000"/>
              </a:lnSpc>
              <a:buFont typeface="Webdings" panose="05030102010509060703" pitchFamily="18" charset="2"/>
              <a:buNone/>
              <a:tabLst>
                <a:tab pos="1709738" algn="l"/>
                <a:tab pos="2001838" algn="l"/>
                <a:tab pos="2227263" algn="l"/>
                <a:tab pos="2454275" algn="l"/>
              </a:tabLst>
            </a:pPr>
            <a:endParaRPr lang="en-US" altLang="en-US" sz="1600" dirty="0">
              <a:solidFill>
                <a:srgbClr val="000000"/>
              </a:solidFill>
              <a:latin typeface="Consolas" panose="020B0609020204030204" pitchFamily="49" charset="0"/>
            </a:endParaRP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	 </a:t>
            </a:r>
            <a:r>
              <a:rPr lang="en-US" altLang="en-US" sz="1600" dirty="0">
                <a:solidFill>
                  <a:srgbClr val="FF0000"/>
                </a:solidFill>
                <a:latin typeface="Consolas" panose="020B0609020204030204" pitchFamily="49" charset="0"/>
              </a:rPr>
              <a:t>signal</a:t>
            </a:r>
            <a:r>
              <a:rPr lang="en-US" altLang="en-US" sz="1600" dirty="0">
                <a:solidFill>
                  <a:srgbClr val="000000"/>
                </a:solidFill>
                <a:latin typeface="Consolas" panose="020B0609020204030204" pitchFamily="49" charset="0"/>
              </a:rPr>
              <a:t> (</a:t>
            </a:r>
            <a:r>
              <a:rPr lang="en-US" altLang="en-US" sz="1600" b="1" dirty="0">
                <a:solidFill>
                  <a:schemeClr val="accent6">
                    <a:lumMod val="50000"/>
                  </a:schemeClr>
                </a:solidFill>
                <a:latin typeface="Consolas" panose="020B0609020204030204" pitchFamily="49" charset="0"/>
              </a:rPr>
              <a:t>chopstick[i]</a:t>
            </a:r>
            <a:r>
              <a:rPr lang="en-US" altLang="en-US" sz="1600" dirty="0">
                <a:solidFill>
                  <a:srgbClr val="000000"/>
                </a:solidFill>
                <a:latin typeface="Consolas" panose="020B0609020204030204" pitchFamily="49" charset="0"/>
              </a:rPr>
              <a:t> );</a:t>
            </a: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	 </a:t>
            </a:r>
            <a:r>
              <a:rPr lang="en-US" altLang="en-US" sz="1600" dirty="0">
                <a:solidFill>
                  <a:srgbClr val="FF0000"/>
                </a:solidFill>
                <a:latin typeface="Consolas" panose="020B0609020204030204" pitchFamily="49" charset="0"/>
              </a:rPr>
              <a:t>signal</a:t>
            </a:r>
            <a:r>
              <a:rPr lang="en-US" altLang="en-US" sz="1600" dirty="0">
                <a:solidFill>
                  <a:srgbClr val="000000"/>
                </a:solidFill>
                <a:latin typeface="Consolas" panose="020B0609020204030204" pitchFamily="49" charset="0"/>
              </a:rPr>
              <a:t> (</a:t>
            </a:r>
            <a:r>
              <a:rPr lang="en-US" altLang="en-US" sz="1600" b="1" dirty="0">
                <a:solidFill>
                  <a:schemeClr val="accent6">
                    <a:lumMod val="50000"/>
                  </a:schemeClr>
                </a:solidFill>
                <a:latin typeface="Consolas" panose="020B0609020204030204" pitchFamily="49" charset="0"/>
              </a:rPr>
              <a:t>chopstick[ (i + 1) % 5]</a:t>
            </a:r>
            <a:r>
              <a:rPr lang="en-US" altLang="en-US" sz="1600" dirty="0">
                <a:solidFill>
                  <a:srgbClr val="000000"/>
                </a:solidFill>
                <a:latin typeface="Consolas" panose="020B0609020204030204" pitchFamily="49" charset="0"/>
              </a:rPr>
              <a:t> )</a:t>
            </a: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	  /* think for awhile */</a:t>
            </a:r>
            <a:endParaRPr lang="en-US" altLang="en-US" dirty="0">
              <a:solidFill>
                <a:srgbClr val="000000"/>
              </a:solidFill>
              <a:latin typeface="Consolas" panose="020B0609020204030204" pitchFamily="49" charset="0"/>
            </a:endParaRPr>
          </a:p>
          <a:p>
            <a:pPr marL="1195388" lvl="2" indent="-338138">
              <a:lnSpc>
                <a:spcPct val="90000"/>
              </a:lnSpc>
              <a:buFont typeface="Webdings" panose="05030102010509060703" pitchFamily="18" charset="2"/>
              <a:buNone/>
              <a:tabLst>
                <a:tab pos="1709738" algn="l"/>
                <a:tab pos="2001838" algn="l"/>
                <a:tab pos="2227263" algn="l"/>
                <a:tab pos="2454275" algn="l"/>
              </a:tabLst>
            </a:pPr>
            <a:r>
              <a:rPr lang="en-US" altLang="en-US" sz="1600" dirty="0">
                <a:solidFill>
                  <a:srgbClr val="000000"/>
                </a:solidFill>
                <a:latin typeface="Consolas" panose="020B0609020204030204" pitchFamily="49" charset="0"/>
              </a:rPr>
              <a:t>}</a:t>
            </a:r>
            <a:endParaRPr lang="en-US" altLang="en-US" sz="1600" dirty="0">
              <a:solidFill>
                <a:srgbClr val="0000FF"/>
              </a:solidFill>
              <a:latin typeface="Consolas" panose="020B0609020204030204" pitchFamily="49" charset="0"/>
            </a:endParaRPr>
          </a:p>
          <a:p>
            <a:pPr marL="376238" indent="-376238">
              <a:lnSpc>
                <a:spcPct val="90000"/>
              </a:lnSpc>
              <a:tabLst>
                <a:tab pos="1709738" algn="l"/>
                <a:tab pos="2001838" algn="l"/>
                <a:tab pos="2227263" algn="l"/>
                <a:tab pos="2454275" algn="l"/>
              </a:tabLst>
            </a:pPr>
            <a:r>
              <a:rPr lang="en-US" altLang="en-US" dirty="0"/>
              <a:t>  What is the problem with this algorithm?</a:t>
            </a:r>
          </a:p>
          <a:p>
            <a:pPr marL="1195388" lvl="2" indent="-338138">
              <a:lnSpc>
                <a:spcPct val="90000"/>
              </a:lnSpc>
              <a:buFont typeface="Webdings" panose="05030102010509060703" pitchFamily="18" charset="2"/>
              <a:buNone/>
              <a:tabLst>
                <a:tab pos="1709738" algn="l"/>
                <a:tab pos="2001838" algn="l"/>
                <a:tab pos="2227263" algn="l"/>
                <a:tab pos="2454275" algn="l"/>
              </a:tabLst>
            </a:pPr>
            <a:endParaRPr lang="en-US" altLang="en-US" dirty="0">
              <a:solidFill>
                <a:srgbClr val="0000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016B3AFC-34FB-4DEC-AD70-73C1C59CEF71}"/>
              </a:ext>
            </a:extLst>
          </p:cNvPr>
          <p:cNvSpPr>
            <a:spLocks noGrp="1" noChangeArrowheads="1"/>
          </p:cNvSpPr>
          <p:nvPr>
            <p:ph type="title"/>
          </p:nvPr>
        </p:nvSpPr>
        <p:spPr>
          <a:xfrm>
            <a:off x="895031" y="121770"/>
            <a:ext cx="8077200" cy="609600"/>
          </a:xfrm>
        </p:spPr>
        <p:txBody>
          <a:bodyPr/>
          <a:lstStyle/>
          <a:p>
            <a:pPr eaLnBrk="1" hangingPunct="1"/>
            <a:r>
              <a:rPr lang="en-US" altLang="en-US" sz="2800" dirty="0"/>
              <a:t>Monitor Solution to Dining Philosophers</a:t>
            </a:r>
          </a:p>
        </p:txBody>
      </p:sp>
      <p:sp>
        <p:nvSpPr>
          <p:cNvPr id="28674" name="Rectangle 3">
            <a:extLst>
              <a:ext uri="{FF2B5EF4-FFF2-40B4-BE49-F238E27FC236}">
                <a16:creationId xmlns:a16="http://schemas.microsoft.com/office/drawing/2014/main" id="{64B402AA-11CB-48F7-9FE8-27917163029C}"/>
              </a:ext>
            </a:extLst>
          </p:cNvPr>
          <p:cNvSpPr>
            <a:spLocks noGrp="1" noChangeArrowheads="1"/>
          </p:cNvSpPr>
          <p:nvPr>
            <p:ph idx="1"/>
          </p:nvPr>
        </p:nvSpPr>
        <p:spPr>
          <a:xfrm>
            <a:off x="532563" y="871333"/>
            <a:ext cx="8439668" cy="5667118"/>
          </a:xfrm>
        </p:spPr>
        <p:txBody>
          <a:bodyPr/>
          <a:lstStyle/>
          <a:p>
            <a:pPr>
              <a:lnSpc>
                <a:spcPct val="80000"/>
              </a:lnSpc>
              <a:buFont typeface="Monotype Sorts" pitchFamily="-84" charset="2"/>
              <a:buNone/>
            </a:pPr>
            <a:r>
              <a:rPr lang="en-US" altLang="en-US" sz="1400" b="1" dirty="0">
                <a:solidFill>
                  <a:srgbClr val="FF0000"/>
                </a:solidFill>
                <a:latin typeface="Consolas" panose="020B0609020204030204" pitchFamily="49" charset="0"/>
              </a:rPr>
              <a:t>monitor</a:t>
            </a: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DiningPhilosophers</a:t>
            </a:r>
            <a:endParaRPr lang="en-US" altLang="en-US" sz="1400" dirty="0">
              <a:solidFill>
                <a:srgbClr val="000000"/>
              </a:solidFill>
              <a:latin typeface="Consolas" panose="020B0609020204030204" pitchFamily="49" charset="0"/>
            </a:endParaRPr>
          </a:p>
          <a:p>
            <a:pPr>
              <a:lnSpc>
                <a:spcPct val="80000"/>
              </a:lnSpc>
              <a:buFont typeface="Monotype Sorts" pitchFamily="-84" charset="2"/>
              <a:buNone/>
            </a:pP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enum</a:t>
            </a:r>
            <a:r>
              <a:rPr lang="en-US" altLang="en-US" sz="1400" dirty="0">
                <a:solidFill>
                  <a:srgbClr val="000000"/>
                </a:solidFill>
                <a:latin typeface="Consolas" panose="020B0609020204030204" pitchFamily="49" charset="0"/>
              </a:rPr>
              <a:t> {</a:t>
            </a:r>
            <a:r>
              <a:rPr lang="en-US" altLang="en-US" sz="1400" b="1" dirty="0">
                <a:solidFill>
                  <a:srgbClr val="000000"/>
                </a:solidFill>
                <a:latin typeface="Consolas" panose="020B0609020204030204" pitchFamily="49" charset="0"/>
              </a:rPr>
              <a:t>THINKING; HUNGRY, EATING</a:t>
            </a:r>
            <a:r>
              <a:rPr lang="en-US" altLang="en-US" sz="1400" dirty="0">
                <a:solidFill>
                  <a:srgbClr val="000000"/>
                </a:solidFill>
                <a:latin typeface="Consolas" panose="020B0609020204030204" pitchFamily="49" charset="0"/>
              </a:rPr>
              <a:t>}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 [5];</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a:t>
            </a:r>
            <a:r>
              <a:rPr lang="en-US" altLang="en-US" sz="1400" b="1" dirty="0">
                <a:solidFill>
                  <a:srgbClr val="000000"/>
                </a:solidFill>
                <a:latin typeface="Consolas" panose="020B0609020204030204" pitchFamily="49" charset="0"/>
              </a:rPr>
              <a:t>condition</a:t>
            </a:r>
            <a:r>
              <a:rPr lang="en-US" altLang="en-US" sz="1400" dirty="0">
                <a:solidFill>
                  <a:srgbClr val="000000"/>
                </a:solidFill>
                <a:latin typeface="Consolas" panose="020B0609020204030204" pitchFamily="49" charset="0"/>
              </a:rPr>
              <a:t> self [5];</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void </a:t>
            </a:r>
            <a:r>
              <a:rPr lang="en-US" altLang="en-US" sz="1400" b="1" dirty="0">
                <a:solidFill>
                  <a:srgbClr val="00B0F0"/>
                </a:solidFill>
                <a:latin typeface="Consolas" panose="020B0609020204030204" pitchFamily="49" charset="0"/>
              </a:rPr>
              <a:t>pickup</a:t>
            </a:r>
            <a:r>
              <a:rPr lang="en-US" altLang="en-US" sz="1400" dirty="0">
                <a:solidFill>
                  <a:srgbClr val="000000"/>
                </a:solidFill>
                <a:latin typeface="Consolas" panose="020B0609020204030204" pitchFamily="49" charset="0"/>
              </a:rPr>
              <a:t> (int </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a:t>
            </a:r>
            <a:r>
              <a:rPr lang="en-US" altLang="en-US" sz="1400" b="1" dirty="0">
                <a:solidFill>
                  <a:srgbClr val="000000"/>
                </a:solidFill>
                <a:latin typeface="Consolas" panose="020B0609020204030204" pitchFamily="49" charset="0"/>
              </a:rPr>
              <a:t>HUNGRY</a:t>
            </a:r>
            <a:r>
              <a:rPr lang="en-US" altLang="en-US" sz="1400" dirty="0">
                <a:solidFill>
                  <a:srgbClr val="000000"/>
                </a:solidFill>
                <a:latin typeface="Consolas" panose="020B0609020204030204" pitchFamily="49" charset="0"/>
              </a:rPr>
              <a:t>;</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test(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if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a:t>
            </a:r>
            <a:r>
              <a:rPr lang="en-US" altLang="en-US" sz="1400" b="1" dirty="0">
                <a:solidFill>
                  <a:srgbClr val="000000"/>
                </a:solidFill>
                <a:latin typeface="Consolas" panose="020B0609020204030204" pitchFamily="49" charset="0"/>
              </a:rPr>
              <a:t>EATING</a:t>
            </a:r>
            <a:r>
              <a:rPr lang="en-US" altLang="en-US" sz="1400" dirty="0">
                <a:solidFill>
                  <a:srgbClr val="000000"/>
                </a:solidFill>
                <a:latin typeface="Consolas" panose="020B0609020204030204" pitchFamily="49" charset="0"/>
              </a:rPr>
              <a:t>) </a:t>
            </a:r>
            <a:r>
              <a:rPr lang="en-US" altLang="en-US" sz="1400" b="1" dirty="0">
                <a:solidFill>
                  <a:srgbClr val="000000"/>
                </a:solidFill>
                <a:latin typeface="Consolas" panose="020B0609020204030204" pitchFamily="49" charset="0"/>
              </a:rPr>
              <a:t>self</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a:t>
            </a:r>
            <a:r>
              <a:rPr lang="en-US" altLang="en-US" sz="1400" b="1" dirty="0">
                <a:solidFill>
                  <a:srgbClr val="FF0000"/>
                </a:solidFill>
                <a:latin typeface="Consolas" panose="020B0609020204030204" pitchFamily="49" charset="0"/>
              </a:rPr>
              <a:t>wait</a:t>
            </a:r>
            <a:r>
              <a:rPr lang="en-US" altLang="en-US" sz="1400" dirty="0">
                <a:solidFill>
                  <a:srgbClr val="000000"/>
                </a:solidFill>
                <a:latin typeface="Consolas" panose="020B0609020204030204" pitchFamily="49" charset="0"/>
              </a:rPr>
              <a:t>;</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void </a:t>
            </a:r>
            <a:r>
              <a:rPr lang="en-US" altLang="en-US" sz="1400" b="1" dirty="0">
                <a:solidFill>
                  <a:srgbClr val="00B0F0"/>
                </a:solidFill>
                <a:latin typeface="Consolas" panose="020B0609020204030204" pitchFamily="49" charset="0"/>
              </a:rPr>
              <a:t>putdown</a:t>
            </a:r>
            <a:r>
              <a:rPr lang="en-US" altLang="en-US" sz="1400" dirty="0">
                <a:solidFill>
                  <a:srgbClr val="000000"/>
                </a:solidFill>
                <a:latin typeface="Consolas" panose="020B0609020204030204" pitchFamily="49" charset="0"/>
              </a:rPr>
              <a:t> (int </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a:t>
            </a:r>
            <a:r>
              <a:rPr lang="en-US" altLang="en-US" sz="1400" b="1" dirty="0">
                <a:solidFill>
                  <a:srgbClr val="000000"/>
                </a:solidFill>
                <a:latin typeface="Consolas" panose="020B0609020204030204" pitchFamily="49" charset="0"/>
              </a:rPr>
              <a:t>THINKING</a:t>
            </a:r>
            <a:r>
              <a:rPr lang="en-US" altLang="en-US" sz="1400" dirty="0">
                <a:solidFill>
                  <a:srgbClr val="000000"/>
                </a:solidFill>
                <a:latin typeface="Consolas" panose="020B0609020204030204" pitchFamily="49" charset="0"/>
              </a:rPr>
              <a:t>;</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 </a:t>
            </a:r>
            <a:r>
              <a:rPr lang="en-US" altLang="en-US" sz="1400" dirty="0">
                <a:solidFill>
                  <a:srgbClr val="000000"/>
                </a:solidFill>
                <a:highlight>
                  <a:srgbClr val="FFFF00"/>
                </a:highlight>
                <a:latin typeface="Consolas" panose="020B0609020204030204" pitchFamily="49" charset="0"/>
              </a:rPr>
              <a:t>test left and right neighbors</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test((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+ 4) % 5);</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test((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+ 1) % 5); }</a:t>
            </a:r>
          </a:p>
          <a:p>
            <a:pPr lvl="1">
              <a:lnSpc>
                <a:spcPct val="80000"/>
              </a:lnSpc>
              <a:buNone/>
            </a:pPr>
            <a:r>
              <a:rPr lang="en-US" altLang="en-US" sz="1400" dirty="0">
                <a:solidFill>
                  <a:srgbClr val="000000"/>
                </a:solidFill>
                <a:latin typeface="Consolas" panose="020B0609020204030204" pitchFamily="49" charset="0"/>
              </a:rPr>
              <a:t>void </a:t>
            </a:r>
            <a:r>
              <a:rPr lang="en-US" altLang="en-US" sz="1400" b="1" dirty="0">
                <a:solidFill>
                  <a:srgbClr val="000000"/>
                </a:solidFill>
                <a:latin typeface="Consolas" panose="020B0609020204030204" pitchFamily="49" charset="0"/>
              </a:rPr>
              <a:t>test</a:t>
            </a:r>
            <a:r>
              <a:rPr lang="en-US" altLang="en-US" sz="1400" dirty="0">
                <a:solidFill>
                  <a:srgbClr val="000000"/>
                </a:solidFill>
                <a:latin typeface="Consolas" panose="020B0609020204030204" pitchFamily="49" charset="0"/>
              </a:rPr>
              <a:t> (int </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a:t>
            </a:r>
          </a:p>
          <a:p>
            <a:pPr lvl="1">
              <a:lnSpc>
                <a:spcPct val="80000"/>
              </a:lnSpc>
              <a:buNone/>
            </a:pPr>
            <a:r>
              <a:rPr lang="en-US" altLang="en-US" sz="1400" dirty="0">
                <a:solidFill>
                  <a:srgbClr val="000000"/>
                </a:solidFill>
                <a:latin typeface="Consolas" panose="020B0609020204030204" pitchFamily="49" charset="0"/>
              </a:rPr>
              <a:t>   if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+ 4) % 5] != </a:t>
            </a:r>
            <a:r>
              <a:rPr lang="en-US" altLang="en-US" sz="1400" b="1" dirty="0">
                <a:solidFill>
                  <a:srgbClr val="00B0F0"/>
                </a:solidFill>
                <a:latin typeface="Consolas" panose="020B0609020204030204" pitchFamily="49" charset="0"/>
              </a:rPr>
              <a:t>EATING</a:t>
            </a:r>
            <a:r>
              <a:rPr lang="en-US" altLang="en-US" sz="1400" dirty="0">
                <a:solidFill>
                  <a:srgbClr val="000000"/>
                </a:solidFill>
                <a:latin typeface="Consolas" panose="020B0609020204030204" pitchFamily="49" charset="0"/>
              </a:rPr>
              <a:t>) &amp;&amp;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a:t>
            </a:r>
            <a:r>
              <a:rPr lang="en-US" altLang="en-US" sz="1400" b="1" dirty="0">
                <a:solidFill>
                  <a:srgbClr val="00B0F0"/>
                </a:solidFill>
                <a:latin typeface="Consolas" panose="020B0609020204030204" pitchFamily="49" charset="0"/>
              </a:rPr>
              <a:t>HUNGRY</a:t>
            </a:r>
            <a:r>
              <a:rPr lang="en-US" altLang="en-US" sz="1400" dirty="0">
                <a:solidFill>
                  <a:srgbClr val="000000"/>
                </a:solidFill>
                <a:latin typeface="Consolas" panose="020B0609020204030204" pitchFamily="49" charset="0"/>
              </a:rPr>
              <a:t>) &amp;&amp;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+ 1) % 5] != </a:t>
            </a:r>
            <a:r>
              <a:rPr lang="en-US" altLang="en-US" sz="1400" b="1" dirty="0">
                <a:solidFill>
                  <a:srgbClr val="00B0F0"/>
                </a:solidFill>
                <a:latin typeface="Consolas" panose="020B0609020204030204" pitchFamily="49" charset="0"/>
              </a:rPr>
              <a:t>EATING</a:t>
            </a:r>
            <a:r>
              <a:rPr lang="en-US" altLang="en-US" sz="1400" dirty="0">
                <a:solidFill>
                  <a:srgbClr val="000000"/>
                </a:solidFill>
                <a:latin typeface="Consolas" panose="020B0609020204030204" pitchFamily="49" charset="0"/>
              </a:rPr>
              <a:t>) ) {</a:t>
            </a:r>
          </a:p>
          <a:p>
            <a:pPr lvl="1">
              <a:lnSpc>
                <a:spcPct val="80000"/>
              </a:lnSpc>
              <a:buNone/>
            </a:pPr>
            <a:r>
              <a:rPr lang="en-US" altLang="en-US" sz="1400" b="1" dirty="0">
                <a:solidFill>
                  <a:srgbClr val="000000"/>
                </a:solidFill>
                <a:latin typeface="Consolas" panose="020B0609020204030204" pitchFamily="49" charset="0"/>
              </a:rPr>
              <a:t>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a:t>
            </a:r>
            <a:r>
              <a:rPr lang="en-US" altLang="en-US" sz="1400" b="1" dirty="0">
                <a:solidFill>
                  <a:srgbClr val="000000"/>
                </a:solidFill>
                <a:latin typeface="Consolas" panose="020B0609020204030204" pitchFamily="49" charset="0"/>
              </a:rPr>
              <a:t>EATING</a:t>
            </a:r>
            <a:r>
              <a:rPr lang="en-US" altLang="en-US" sz="1400" dirty="0">
                <a:solidFill>
                  <a:srgbClr val="000000"/>
                </a:solidFill>
                <a:latin typeface="Consolas" panose="020B0609020204030204" pitchFamily="49" charset="0"/>
              </a:rPr>
              <a:t> ;</a:t>
            </a:r>
          </a:p>
          <a:p>
            <a:pPr lvl="1">
              <a:lnSpc>
                <a:spcPct val="80000"/>
              </a:lnSpc>
              <a:buNone/>
            </a:pPr>
            <a:r>
              <a:rPr lang="en-US" altLang="en-US" sz="1400" dirty="0">
                <a:solidFill>
                  <a:srgbClr val="000000"/>
                </a:solidFill>
                <a:latin typeface="Consolas" panose="020B0609020204030204" pitchFamily="49" charset="0"/>
              </a:rPr>
              <a:t>		          </a:t>
            </a:r>
            <a:r>
              <a:rPr lang="en-US" altLang="en-US" sz="1400" b="1" dirty="0">
                <a:solidFill>
                  <a:srgbClr val="00B050"/>
                </a:solidFill>
                <a:latin typeface="Consolas" panose="020B0609020204030204" pitchFamily="49" charset="0"/>
              </a:rPr>
              <a:t>self</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a:t>
            </a:r>
            <a:r>
              <a:rPr lang="en-US" altLang="en-US" sz="1400" b="1" dirty="0">
                <a:solidFill>
                  <a:srgbClr val="00B0F0"/>
                </a:solidFill>
                <a:latin typeface="Consolas" panose="020B0609020204030204" pitchFamily="49" charset="0"/>
              </a:rPr>
              <a:t>signal</a:t>
            </a:r>
            <a:r>
              <a:rPr lang="en-US" altLang="en-US" sz="1400" dirty="0">
                <a:solidFill>
                  <a:srgbClr val="000000"/>
                </a:solidFill>
                <a:latin typeface="Consolas" panose="020B0609020204030204" pitchFamily="49" charset="0"/>
              </a:rPr>
              <a:t> () ;</a:t>
            </a:r>
          </a:p>
          <a:p>
            <a:pPr lvl="1">
              <a:lnSpc>
                <a:spcPct val="80000"/>
              </a:lnSpc>
              <a:buNone/>
            </a:pPr>
            <a:r>
              <a:rPr lang="en-US" altLang="en-US" sz="1400" dirty="0">
                <a:solidFill>
                  <a:srgbClr val="000000"/>
                </a:solidFill>
                <a:latin typeface="Consolas" panose="020B0609020204030204" pitchFamily="49" charset="0"/>
              </a:rPr>
              <a:t>	 }</a:t>
            </a:r>
          </a:p>
          <a:p>
            <a:pPr lvl="1">
              <a:lnSpc>
                <a:spcPct val="80000"/>
              </a:lnSpc>
              <a:buNone/>
            </a:pPr>
            <a:r>
              <a:rPr lang="en-US" altLang="en-US" sz="1400" dirty="0">
                <a:solidFill>
                  <a:srgbClr val="000000"/>
                </a:solidFill>
                <a:latin typeface="Consolas" panose="020B0609020204030204" pitchFamily="49" charset="0"/>
              </a:rPr>
              <a:t>}</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a:t>
            </a:r>
            <a:r>
              <a:rPr lang="en-US" altLang="en-US" sz="1400" b="1" dirty="0" err="1">
                <a:solidFill>
                  <a:srgbClr val="000000"/>
                </a:solidFill>
                <a:latin typeface="Consolas" panose="020B0609020204030204" pitchFamily="49" charset="0"/>
              </a:rPr>
              <a:t>initialization_code</a:t>
            </a:r>
            <a:r>
              <a:rPr lang="en-US" altLang="en-US" sz="1400" dirty="0">
                <a:solidFill>
                  <a:srgbClr val="000000"/>
                </a:solidFill>
                <a:latin typeface="Consolas" panose="020B0609020204030204" pitchFamily="49" charset="0"/>
              </a:rPr>
              <a:t>() {</a:t>
            </a:r>
            <a:r>
              <a:rPr lang="en-US" altLang="en-US" sz="1400" b="1" dirty="0">
                <a:solidFill>
                  <a:srgbClr val="000000"/>
                </a:solidFill>
                <a:latin typeface="Consolas" panose="020B0609020204030204" pitchFamily="49" charset="0"/>
              </a:rPr>
              <a:t>for</a:t>
            </a:r>
            <a:r>
              <a:rPr lang="en-US" altLang="en-US" sz="1400" dirty="0">
                <a:solidFill>
                  <a:srgbClr val="000000"/>
                </a:solidFill>
                <a:latin typeface="Consolas" panose="020B0609020204030204" pitchFamily="49" charset="0"/>
              </a:rPr>
              <a:t> (int </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0; </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&lt; </a:t>
            </a:r>
            <a:r>
              <a:rPr lang="en-US" altLang="en-US" sz="1400" b="1" dirty="0">
                <a:solidFill>
                  <a:srgbClr val="000000"/>
                </a:solidFill>
                <a:latin typeface="Consolas" panose="020B0609020204030204" pitchFamily="49" charset="0"/>
              </a:rPr>
              <a:t>5</a:t>
            </a:r>
            <a:r>
              <a:rPr lang="en-US" altLang="en-US" sz="1400" dirty="0">
                <a:solidFill>
                  <a:srgbClr val="000000"/>
                </a:solidFill>
                <a:latin typeface="Consolas" panose="020B0609020204030204" pitchFamily="49" charset="0"/>
              </a:rPr>
              <a:t>; </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	       </a:t>
            </a:r>
            <a:r>
              <a:rPr lang="en-US" altLang="en-US" sz="1400" b="1" dirty="0">
                <a:solidFill>
                  <a:srgbClr val="00B050"/>
                </a:solidFill>
                <a:latin typeface="Consolas" panose="020B0609020204030204" pitchFamily="49" charset="0"/>
              </a:rPr>
              <a:t>state</a:t>
            </a:r>
            <a:r>
              <a:rPr lang="en-US" altLang="en-US" sz="1400" dirty="0">
                <a:solidFill>
                  <a:srgbClr val="000000"/>
                </a:solidFill>
                <a:latin typeface="Consolas" panose="020B0609020204030204" pitchFamily="49" charset="0"/>
              </a:rPr>
              <a:t>[</a:t>
            </a:r>
            <a:r>
              <a:rPr lang="en-US" altLang="en-US" sz="1400" dirty="0" err="1">
                <a:solidFill>
                  <a:srgbClr val="000000"/>
                </a:solidFill>
                <a:latin typeface="Consolas" panose="020B0609020204030204" pitchFamily="49" charset="0"/>
              </a:rPr>
              <a:t>i</a:t>
            </a:r>
            <a:r>
              <a:rPr lang="en-US" altLang="en-US" sz="1400" dirty="0">
                <a:solidFill>
                  <a:srgbClr val="000000"/>
                </a:solidFill>
                <a:latin typeface="Consolas" panose="020B0609020204030204" pitchFamily="49" charset="0"/>
              </a:rPr>
              <a:t>] = </a:t>
            </a:r>
            <a:r>
              <a:rPr lang="en-US" altLang="en-US" sz="1400" b="1" dirty="0">
                <a:solidFill>
                  <a:srgbClr val="000000"/>
                </a:solidFill>
                <a:latin typeface="Consolas" panose="020B0609020204030204" pitchFamily="49" charset="0"/>
              </a:rPr>
              <a:t>THINKING</a:t>
            </a:r>
            <a:r>
              <a:rPr lang="en-US" altLang="en-US" sz="1400" dirty="0">
                <a:solidFill>
                  <a:srgbClr val="000000"/>
                </a:solidFill>
                <a:latin typeface="Consolas" panose="020B0609020204030204" pitchFamily="49" charset="0"/>
              </a:rPr>
              <a:t>;} </a:t>
            </a:r>
          </a:p>
          <a:p>
            <a:pPr>
              <a:lnSpc>
                <a:spcPct val="80000"/>
              </a:lnSpc>
              <a:buFont typeface="Monotype Sorts" pitchFamily="-84" charset="2"/>
              <a:buNone/>
            </a:pPr>
            <a:r>
              <a:rPr lang="en-US" altLang="en-US" sz="1400" dirty="0">
                <a:solidFill>
                  <a:srgbClr val="000000"/>
                </a:solidFill>
                <a:latin typeface="Consolas" panose="020B0609020204030204" pitchFamily="49" charset="0"/>
              </a:rPr>
              <a:t>}</a:t>
            </a:r>
          </a:p>
          <a:p>
            <a:pPr lvl="1">
              <a:lnSpc>
                <a:spcPct val="80000"/>
              </a:lnSpc>
              <a:buNone/>
            </a:pPr>
            <a:endParaRPr lang="en-US" altLang="en-US" sz="1400" dirty="0">
              <a:solidFill>
                <a:srgbClr val="000000"/>
              </a:solidFill>
              <a:latin typeface="Consolas" panose="020B0609020204030204" pitchFamily="49" charset="0"/>
            </a:endParaRPr>
          </a:p>
          <a:p>
            <a:pPr>
              <a:lnSpc>
                <a:spcPct val="80000"/>
              </a:lnSpc>
              <a:buFont typeface="Monotype Sorts" pitchFamily="-84" charset="2"/>
              <a:buNone/>
            </a:pPr>
            <a:endParaRPr lang="en-US" altLang="en-US" sz="1400" dirty="0">
              <a:solidFill>
                <a:srgbClr val="000000"/>
              </a:solidFill>
              <a:latin typeface="Consolas" panose="020B0609020204030204" pitchFamily="49" charset="0"/>
            </a:endParaRPr>
          </a:p>
          <a:p>
            <a:pPr>
              <a:lnSpc>
                <a:spcPct val="80000"/>
              </a:lnSpc>
              <a:buFont typeface="Monotype Sorts" pitchFamily="-84" charset="2"/>
              <a:buNone/>
            </a:pPr>
            <a:r>
              <a:rPr lang="en-US" altLang="en-US" sz="1400" dirty="0">
                <a:solidFill>
                  <a:srgbClr val="0000FF"/>
                </a:solidFill>
                <a:latin typeface="Consolas" panose="020B0609020204030204" pitchFamily="49"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a:extLst>
              <a:ext uri="{FF2B5EF4-FFF2-40B4-BE49-F238E27FC236}">
                <a16:creationId xmlns:a16="http://schemas.microsoft.com/office/drawing/2014/main" id="{80D035CF-4D26-43B2-A96C-D8477EE69D95}"/>
              </a:ext>
            </a:extLst>
          </p:cNvPr>
          <p:cNvSpPr>
            <a:spLocks noGrp="1" noChangeArrowheads="1"/>
          </p:cNvSpPr>
          <p:nvPr>
            <p:ph idx="1"/>
          </p:nvPr>
        </p:nvSpPr>
        <p:spPr>
          <a:xfrm>
            <a:off x="793102" y="1090613"/>
            <a:ext cx="7566673" cy="5268912"/>
          </a:xfrm>
        </p:spPr>
        <p:txBody>
          <a:bodyPr/>
          <a:lstStyle/>
          <a:p>
            <a:pPr algn="r" rtl="1">
              <a:lnSpc>
                <a:spcPct val="80000"/>
              </a:lnSpc>
            </a:pPr>
            <a:r>
              <a:rPr lang="fa-IR" sz="2800" dirty="0">
                <a:latin typeface="Calibri" panose="020F0502020204030204" pitchFamily="34" charset="0"/>
                <a:cs typeface="B Nazanin" panose="00000400000000000000" pitchFamily="2" charset="-78"/>
              </a:rPr>
              <a:t>هر فیلسوف </a:t>
            </a:r>
            <a:r>
              <a:rPr lang="en-US" sz="2800" dirty="0" err="1">
                <a:latin typeface="Calibri" panose="020F0502020204030204" pitchFamily="34" charset="0"/>
                <a:cs typeface="B Nazanin" panose="00000400000000000000" pitchFamily="2" charset="-78"/>
              </a:rPr>
              <a:t>i</a:t>
            </a:r>
            <a:r>
              <a:rPr lang="fa-IR" sz="2800" dirty="0">
                <a:latin typeface="Calibri" panose="020F0502020204030204" pitchFamily="34" charset="0"/>
                <a:cs typeface="B Nazanin" panose="00000400000000000000" pitchFamily="2" charset="-78"/>
              </a:rPr>
              <a:t> عملیات </a:t>
            </a:r>
            <a:r>
              <a:rPr lang="en-US" sz="2800" dirty="0">
                <a:latin typeface="Calibri" panose="020F0502020204030204" pitchFamily="34" charset="0"/>
                <a:cs typeface="B Nazanin" panose="00000400000000000000" pitchFamily="2" charset="-78"/>
              </a:rPr>
              <a:t>pickup</a:t>
            </a:r>
            <a:r>
              <a:rPr lang="fa-IR" sz="2800" dirty="0">
                <a:latin typeface="Calibri" panose="020F0502020204030204" pitchFamily="34" charset="0"/>
                <a:cs typeface="B Nazanin" panose="00000400000000000000" pitchFamily="2" charset="-78"/>
              </a:rPr>
              <a:t> و </a:t>
            </a:r>
            <a:r>
              <a:rPr lang="en-US" sz="2800" dirty="0">
                <a:latin typeface="Calibri" panose="020F0502020204030204" pitchFamily="34" charset="0"/>
                <a:cs typeface="B Nazanin" panose="00000400000000000000" pitchFamily="2" charset="-78"/>
              </a:rPr>
              <a:t>putdown</a:t>
            </a:r>
            <a:r>
              <a:rPr lang="fa-IR" sz="2800" dirty="0">
                <a:latin typeface="Calibri" panose="020F0502020204030204" pitchFamily="34" charset="0"/>
                <a:cs typeface="B Nazanin" panose="00000400000000000000" pitchFamily="2" charset="-78"/>
              </a:rPr>
              <a:t> را به ترتیب مقابل فراخوانی می‌کند. </a:t>
            </a:r>
          </a:p>
          <a:p>
            <a:pPr>
              <a:lnSpc>
                <a:spcPct val="80000"/>
              </a:lnSpc>
              <a:buFont typeface="Monotype Sorts" pitchFamily="-84" charset="2"/>
              <a:buNone/>
            </a:pPr>
            <a:r>
              <a:rPr lang="en-US" altLang="en-US" sz="2000" dirty="0">
                <a:solidFill>
                  <a:srgbClr val="000000"/>
                </a:solidFill>
                <a:latin typeface="Consolas" panose="020B0609020204030204" pitchFamily="49" charset="0"/>
              </a:rPr>
              <a:t>              </a:t>
            </a:r>
            <a:r>
              <a:rPr lang="en-US" altLang="en-US" sz="2400" dirty="0" err="1">
                <a:solidFill>
                  <a:srgbClr val="000000"/>
                </a:solidFill>
                <a:latin typeface="Consolas" panose="020B0609020204030204" pitchFamily="49" charset="0"/>
              </a:rPr>
              <a:t>DiningPhilosophers.pickup</a:t>
            </a:r>
            <a:r>
              <a:rPr lang="en-US" altLang="en-US" sz="2400" dirty="0">
                <a:solidFill>
                  <a:srgbClr val="000000"/>
                </a:solidFill>
                <a:latin typeface="Consolas" panose="020B0609020204030204" pitchFamily="49" charset="0"/>
              </a:rPr>
              <a:t>(i)</a:t>
            </a:r>
            <a:r>
              <a:rPr lang="en-US" altLang="en-US" sz="2000" dirty="0">
                <a:solidFill>
                  <a:srgbClr val="000000"/>
                </a:solidFill>
                <a:latin typeface="Consolas" panose="020B0609020204030204" pitchFamily="49" charset="0"/>
              </a:rPr>
              <a:t>;</a:t>
            </a:r>
          </a:p>
          <a:p>
            <a:pPr>
              <a:lnSpc>
                <a:spcPct val="80000"/>
              </a:lnSpc>
              <a:buFont typeface="Monotype Sorts" pitchFamily="-84" charset="2"/>
              <a:buNone/>
            </a:pPr>
            <a:endParaRPr lang="en-US" altLang="en-US" sz="2000" dirty="0">
              <a:solidFill>
                <a:srgbClr val="000000"/>
              </a:solidFill>
              <a:latin typeface="Consolas" panose="020B0609020204030204" pitchFamily="49" charset="0"/>
            </a:endParaRPr>
          </a:p>
          <a:p>
            <a:pPr>
              <a:lnSpc>
                <a:spcPct val="80000"/>
              </a:lnSpc>
              <a:buFont typeface="Monotype Sorts" pitchFamily="-84" charset="2"/>
              <a:buNone/>
            </a:pPr>
            <a:r>
              <a:rPr lang="en-US" altLang="en-US" sz="2000" dirty="0">
                <a:solidFill>
                  <a:srgbClr val="000000"/>
                </a:solidFill>
                <a:latin typeface="Consolas" panose="020B0609020204030204" pitchFamily="49" charset="0"/>
              </a:rPr>
              <a:t>                   /** EAT **/</a:t>
            </a:r>
          </a:p>
          <a:p>
            <a:pPr>
              <a:lnSpc>
                <a:spcPct val="80000"/>
              </a:lnSpc>
              <a:buFont typeface="Monotype Sorts" pitchFamily="-84" charset="2"/>
              <a:buNone/>
            </a:pPr>
            <a:endParaRPr lang="en-US" altLang="en-US" sz="2000" dirty="0">
              <a:solidFill>
                <a:srgbClr val="000000"/>
              </a:solidFill>
              <a:latin typeface="Consolas" panose="020B0609020204030204" pitchFamily="49" charset="0"/>
            </a:endParaRPr>
          </a:p>
          <a:p>
            <a:pPr>
              <a:lnSpc>
                <a:spcPct val="80000"/>
              </a:lnSpc>
              <a:buFont typeface="Monotype Sorts" pitchFamily="-84" charset="2"/>
              <a:buNone/>
            </a:pPr>
            <a:r>
              <a:rPr lang="en-US" altLang="en-US" sz="2000" dirty="0">
                <a:solidFill>
                  <a:srgbClr val="000000"/>
                </a:solidFill>
                <a:latin typeface="Consolas" panose="020B0609020204030204" pitchFamily="49" charset="0"/>
              </a:rPr>
              <a:t>              </a:t>
            </a:r>
            <a:r>
              <a:rPr lang="en-US" altLang="en-US" sz="2400" dirty="0" err="1">
                <a:solidFill>
                  <a:srgbClr val="000000"/>
                </a:solidFill>
                <a:latin typeface="Consolas" panose="020B0609020204030204" pitchFamily="49" charset="0"/>
              </a:rPr>
              <a:t>DiningPhilosophers.putdown</a:t>
            </a:r>
            <a:r>
              <a:rPr lang="en-US" altLang="en-US" sz="2400" dirty="0">
                <a:solidFill>
                  <a:srgbClr val="000000"/>
                </a:solidFill>
                <a:latin typeface="Consolas" panose="020B0609020204030204" pitchFamily="49" charset="0"/>
              </a:rPr>
              <a:t>(i)</a:t>
            </a:r>
            <a:r>
              <a:rPr lang="en-US" altLang="en-US" sz="2000" dirty="0">
                <a:solidFill>
                  <a:srgbClr val="000000"/>
                </a:solidFill>
                <a:latin typeface="Consolas" panose="020B0609020204030204" pitchFamily="49" charset="0"/>
              </a:rPr>
              <a:t>;</a:t>
            </a:r>
          </a:p>
          <a:p>
            <a:pPr>
              <a:lnSpc>
                <a:spcPct val="80000"/>
              </a:lnSpc>
              <a:buFont typeface="Monotype Sorts" pitchFamily="-84" charset="2"/>
              <a:buNone/>
            </a:pPr>
            <a:endParaRPr lang="en-US" altLang="en-US" sz="2000" dirty="0">
              <a:solidFill>
                <a:srgbClr val="0000FF"/>
              </a:solidFill>
            </a:endParaRPr>
          </a:p>
          <a:p>
            <a:pPr marL="0" marR="0" algn="r" rtl="1">
              <a:lnSpc>
                <a:spcPct val="107000"/>
              </a:lnSpc>
              <a:spcBef>
                <a:spcPts val="0"/>
              </a:spcBef>
              <a:spcAft>
                <a:spcPts val="800"/>
              </a:spcAft>
            </a:pPr>
            <a:r>
              <a:rPr lang="ar-SA" sz="2400" b="1" dirty="0">
                <a:effectLst/>
                <a:latin typeface="Calibri" panose="020F0502020204030204" pitchFamily="34" charset="0"/>
                <a:ea typeface="Times New Roman" panose="02020603050405020304" pitchFamily="18" charset="0"/>
                <a:cs typeface="B Nazanin" panose="00000400000000000000" pitchFamily="2" charset="-78"/>
              </a:rPr>
              <a:t>توجه</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Calibri" panose="020F0502020204030204" pitchFamily="34" charset="0"/>
                <a:ea typeface="Times New Roman" panose="02020603050405020304" pitchFamily="18" charset="0"/>
                <a:cs typeface="B Nazanin" panose="00000400000000000000" pitchFamily="2" charset="-78"/>
              </a:rPr>
              <a:t>در این سناریو، بن‌بست وجود ندارد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Calibri" panose="020F0502020204030204" pitchFamily="34" charset="0"/>
                <a:ea typeface="Times New Roman" panose="02020603050405020304" pitchFamily="18" charset="0"/>
                <a:cs typeface="B Nazanin" panose="00000400000000000000" pitchFamily="2" charset="-78"/>
              </a:rPr>
              <a:t>اما </a:t>
            </a:r>
            <a:r>
              <a:rPr lang="ar-SA" sz="2400" b="1" dirty="0">
                <a:effectLst/>
                <a:latin typeface="Calibri" panose="020F0502020204030204" pitchFamily="34" charset="0"/>
                <a:ea typeface="Times New Roman" panose="02020603050405020304" pitchFamily="18" charset="0"/>
                <a:cs typeface="B Nazanin" panose="00000400000000000000" pitchFamily="2" charset="-78"/>
              </a:rPr>
              <a:t>احتمال گرسنگی</a:t>
            </a:r>
            <a:r>
              <a:rPr lang="en-US" sz="2400" b="1" dirty="0">
                <a:effectLst/>
                <a:latin typeface="Times New Roman" panose="02020603050405020304" pitchFamily="18" charset="0"/>
                <a:ea typeface="Times New Roman" panose="02020603050405020304" pitchFamily="18" charset="0"/>
                <a:cs typeface="B Nazanin" panose="00000400000000000000" pitchFamily="2" charset="-78"/>
              </a:rPr>
              <a:t> (Starvation)</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effectLst/>
                <a:latin typeface="Calibri" panose="020F0502020204030204" pitchFamily="34" charset="0"/>
                <a:ea typeface="Times New Roman" panose="02020603050405020304" pitchFamily="18" charset="0"/>
                <a:cs typeface="B Nazanin" panose="00000400000000000000" pitchFamily="2" charset="-78"/>
              </a:rPr>
              <a:t>برای برخی فیلسوفان وجود دارد (یعنی ممکن است یک فیلسوف برای مدت زمان نامحدودی منتظر بماند تا بتواند دو </a:t>
            </a:r>
            <a:r>
              <a:rPr lang="fa-IR" sz="2400" dirty="0">
                <a:effectLst/>
                <a:latin typeface="Calibri" panose="020F0502020204030204" pitchFamily="34" charset="0"/>
                <a:ea typeface="Times New Roman" panose="02020603050405020304" pitchFamily="18" charset="0"/>
                <a:cs typeface="B Nazanin" panose="00000400000000000000" pitchFamily="2" charset="-78"/>
              </a:rPr>
              <a:t>چنگال</a:t>
            </a:r>
            <a:r>
              <a:rPr lang="ar-SA" sz="2400" dirty="0">
                <a:effectLst/>
                <a:latin typeface="Calibri" panose="020F0502020204030204" pitchFamily="34" charset="0"/>
                <a:ea typeface="Times New Roman" panose="02020603050405020304" pitchFamily="18" charset="0"/>
                <a:cs typeface="B Nazanin" panose="00000400000000000000" pitchFamily="2" charset="-78"/>
              </a:rPr>
              <a:t> مورد نیاز خود را بردارد)</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nSpc>
                <a:spcPct val="80000"/>
              </a:lnSpc>
              <a:buFont typeface="Monotype Sorts" pitchFamily="-84" charset="2"/>
              <a:buNone/>
            </a:pPr>
            <a:endParaRPr lang="en-US" altLang="en-US" sz="2000" dirty="0">
              <a:solidFill>
                <a:srgbClr val="0000FF"/>
              </a:solidFill>
            </a:endParaRPr>
          </a:p>
          <a:p>
            <a:pPr>
              <a:lnSpc>
                <a:spcPct val="80000"/>
              </a:lnSpc>
              <a:buFont typeface="Monotype Sorts" pitchFamily="-84" charset="2"/>
              <a:buNone/>
            </a:pPr>
            <a:endParaRPr lang="en-US" altLang="en-US" sz="2000" dirty="0">
              <a:solidFill>
                <a:srgbClr val="0000FF"/>
              </a:solidFill>
            </a:endParaRPr>
          </a:p>
          <a:p>
            <a:pPr>
              <a:lnSpc>
                <a:spcPct val="80000"/>
              </a:lnSpc>
              <a:buFont typeface="Monotype Sorts" pitchFamily="-84" charset="2"/>
              <a:buNone/>
            </a:pPr>
            <a:r>
              <a:rPr lang="en-US" altLang="en-US" sz="2000" i="1" dirty="0">
                <a:solidFill>
                  <a:srgbClr val="0000FF"/>
                </a:solidFill>
              </a:rPr>
              <a:t>       </a:t>
            </a:r>
          </a:p>
        </p:txBody>
      </p:sp>
      <p:sp>
        <p:nvSpPr>
          <p:cNvPr id="4" name="Rectangle 2">
            <a:extLst>
              <a:ext uri="{FF2B5EF4-FFF2-40B4-BE49-F238E27FC236}">
                <a16:creationId xmlns:a16="http://schemas.microsoft.com/office/drawing/2014/main" id="{34436D3F-DD94-4E20-9DAE-14699174C5F9}"/>
              </a:ext>
            </a:extLst>
          </p:cNvPr>
          <p:cNvSpPr>
            <a:spLocks noGrp="1" noChangeArrowheads="1"/>
          </p:cNvSpPr>
          <p:nvPr>
            <p:ph type="title"/>
          </p:nvPr>
        </p:nvSpPr>
        <p:spPr>
          <a:xfrm>
            <a:off x="1029181" y="116688"/>
            <a:ext cx="7916862" cy="638175"/>
          </a:xfrm>
        </p:spPr>
        <p:txBody>
          <a:bodyPr/>
          <a:lstStyle/>
          <a:p>
            <a:pPr eaLnBrk="1" hangingPunct="1"/>
            <a:r>
              <a:rPr lang="en-US" altLang="en-US" sz="2800" dirty="0"/>
              <a:t>Solution to Dining Philosophers (Cont.)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B13DB1-791A-46D1-A33A-C4962EF627D0}"/>
              </a:ext>
            </a:extLst>
          </p:cNvPr>
          <p:cNvSpPr>
            <a:spLocks noGrp="1" noChangeArrowheads="1"/>
          </p:cNvSpPr>
          <p:nvPr>
            <p:ph type="ctrTitle"/>
          </p:nvPr>
        </p:nvSpPr>
        <p:spPr/>
        <p:txBody>
          <a:bodyPr/>
          <a:lstStyle/>
          <a:p>
            <a:pPr eaLnBrk="1" hangingPunct="1"/>
            <a:r>
              <a:rPr lang="fa-IR" altLang="en-US" dirty="0">
                <a:cs typeface="B Nazanin" panose="00000400000000000000" pitchFamily="2" charset="-78"/>
              </a:rPr>
              <a:t>پایان فصل</a:t>
            </a:r>
            <a:endParaRPr lang="en-US" altLang="en-US" dirty="0">
              <a:cs typeface="B Nazanin" panose="00000400000000000000"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fa-IR" altLang="en-US" dirty="0">
                <a:cs typeface="B Nazanin" panose="00000400000000000000" pitchFamily="2" charset="-78"/>
              </a:rPr>
              <a:t>بخش بحرانی (ادامه)</a:t>
            </a:r>
            <a:endParaRPr lang="en-US" altLang="en-US" dirty="0"/>
          </a:p>
        </p:txBody>
      </p:sp>
      <mc:AlternateContent xmlns:mc="http://schemas.openxmlformats.org/markup-compatibility/2006" xmlns:a14="http://schemas.microsoft.com/office/drawing/2010/main">
        <mc:Choice Requires="a14">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304800" y="1071418"/>
                <a:ext cx="8566053" cy="5112823"/>
              </a:xfrm>
            </p:spPr>
            <p:txBody>
              <a:bodyPr/>
              <a:lstStyle/>
              <a:p>
                <a:pPr marL="0" marR="0" algn="r" rtl="1">
                  <a:lnSpc>
                    <a:spcPct val="107000"/>
                  </a:lnSpc>
                  <a:spcBef>
                    <a:spcPts val="0"/>
                  </a:spcBef>
                  <a:spcAft>
                    <a:spcPts val="800"/>
                  </a:spcAft>
                </a:pP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راه‌کار مسئله ناحیه بحرانی باید این نیازمندهای را برآورده کند.</a:t>
                </a:r>
                <a:endParaRPr lang="en-US" sz="2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400050" lvl="1" algn="r" rtl="1">
                  <a:lnSpc>
                    <a:spcPct val="107000"/>
                  </a:lnSpc>
                  <a:spcBef>
                    <a:spcPts val="0"/>
                  </a:spcBef>
                  <a:spcAft>
                    <a:spcPts val="800"/>
                  </a:spcAft>
                </a:pP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۱-</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قاعده </a:t>
                </a:r>
                <a:r>
                  <a:rPr lang="fa-IR" sz="2000" b="1" dirty="0">
                    <a:latin typeface="Times New Roman" panose="02020603050405020304" pitchFamily="18" charset="0"/>
                    <a:ea typeface="Times New Roman" panose="02020603050405020304" pitchFamily="18" charset="0"/>
                    <a:cs typeface="B Nazanin" panose="00000400000000000000" pitchFamily="2" charset="-78"/>
                  </a:rPr>
                  <a:t>انحصار</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 متقابل</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 (Mutual Exclusion)</a:t>
                </a:r>
                <a:endParaRPr lang="fa-IR" sz="2000" dirty="0">
                  <a:latin typeface="Calibri" panose="020F0502020204030204" pitchFamily="34" charset="0"/>
                  <a:ea typeface="Times New Roman" panose="02020603050405020304" pitchFamily="18" charset="0"/>
                  <a:cs typeface="Arial" panose="020B0604020202020204" pitchFamily="34" charset="0"/>
                </a:endParaRPr>
              </a:p>
              <a:p>
                <a:pPr marL="742950" lvl="2" algn="r" rtl="1">
                  <a:lnSpc>
                    <a:spcPct val="107000"/>
                  </a:lnSpc>
                  <a:spcBef>
                    <a:spcPts val="0"/>
                  </a:spcBef>
                  <a:spcAft>
                    <a:spcPts val="800"/>
                  </a:spcAft>
                </a:pP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اگر فرآیند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2000" i="1" dirty="0" smtClean="0">
                            <a:latin typeface="Cambria Math" panose="02040503050406030204" pitchFamily="18" charset="0"/>
                            <a:ea typeface="Times New Roman" panose="02020603050405020304" pitchFamily="18" charset="0"/>
                            <a:cs typeface="B Nazanin" panose="00000400000000000000" pitchFamily="2" charset="-78"/>
                          </a:rPr>
                        </m:ctrlPr>
                      </m:sSubPr>
                      <m:e>
                        <m:r>
                          <a:rPr lang="en-US" sz="2000" i="1" dirty="0" smtClean="0">
                            <a:latin typeface="Cambria Math" panose="02040503050406030204" pitchFamily="18" charset="0"/>
                            <a:ea typeface="Times New Roman" panose="02020603050405020304" pitchFamily="18" charset="0"/>
                            <a:cs typeface="B Nazanin" panose="00000400000000000000" pitchFamily="2" charset="-78"/>
                          </a:rPr>
                          <m:t>𝑃</m:t>
                        </m:r>
                      </m:e>
                      <m:sub>
                        <m:r>
                          <a:rPr lang="en-US" sz="2000" i="1" dirty="0" err="1">
                            <a:latin typeface="Cambria Math" panose="02040503050406030204" pitchFamily="18" charset="0"/>
                            <a:ea typeface="Times New Roman" panose="02020603050405020304" pitchFamily="18" charset="0"/>
                            <a:cs typeface="B Nazanin" panose="00000400000000000000" pitchFamily="2" charset="-78"/>
                          </a:rPr>
                          <m:t>𝑖</m:t>
                        </m:r>
                      </m:sub>
                    </m:sSub>
                  </m:oMath>
                </a14:m>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در حال اجرای بخش بحرانی خود است، پس هیچ فرآیند دیگری نمی تواند بخش بحرانی خود را اجرا کند</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400050" lvl="1" algn="r" rtl="1">
                  <a:lnSpc>
                    <a:spcPct val="107000"/>
                  </a:lnSpc>
                  <a:spcBef>
                    <a:spcPts val="0"/>
                  </a:spcBef>
                  <a:spcAft>
                    <a:spcPts val="800"/>
                  </a:spcAft>
                </a:pP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۲-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پیشرفت</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 (Progress)</a:t>
                </a:r>
                <a:endParaRPr lang="fa-IR" sz="2000" dirty="0">
                  <a:latin typeface="Calibri" panose="020F0502020204030204" pitchFamily="34" charset="0"/>
                  <a:ea typeface="Times New Roman" panose="02020603050405020304" pitchFamily="18" charset="0"/>
                  <a:cs typeface="Arial" panose="020B0604020202020204" pitchFamily="34" charset="0"/>
                </a:endParaRPr>
              </a:p>
              <a:p>
                <a:pPr marL="742950" lvl="2" algn="r" rtl="1">
                  <a:lnSpc>
                    <a:spcPct val="107000"/>
                  </a:lnSpc>
                  <a:spcBef>
                    <a:spcPts val="0"/>
                  </a:spcBef>
                  <a:spcAft>
                    <a:spcPts val="800"/>
                  </a:spcAft>
                </a:pPr>
                <a:r>
                  <a:rPr lang="fa-IR" sz="2000" dirty="0">
                    <a:latin typeface="Times New Roman" panose="02020603050405020304" pitchFamily="18" charset="0"/>
                    <a:cs typeface="B Nazanin" panose="00000400000000000000" pitchFamily="2" charset="-78"/>
                  </a:rPr>
                  <a:t>اگر پردازشی در قسمت باقی مانده خود باشد در تصمیم گیری اینکه کدام پردازش وارد بخش بحرانی شود شرکت نمی‌کند. یعنی هیچ پردازشی نباید خارج از ناحیه بحرانی خود امکان بلوکه کردن پرداش‌های دیگر را داشته‌باشد.</a:t>
                </a:r>
              </a:p>
              <a:p>
                <a:pPr marL="400050" lvl="1" algn="r" rtl="1">
                  <a:lnSpc>
                    <a:spcPct val="107000"/>
                  </a:lnSpc>
                  <a:spcBef>
                    <a:spcPts val="0"/>
                  </a:spcBef>
                  <a:spcAft>
                    <a:spcPts val="800"/>
                  </a:spcAft>
                </a:pPr>
                <a:r>
                  <a:rPr lang="fa-IR" sz="2000" b="1" dirty="0">
                    <a:effectLst/>
                    <a:latin typeface="Times New Roman" panose="02020603050405020304" pitchFamily="18" charset="0"/>
                    <a:ea typeface="Times New Roman" panose="02020603050405020304" pitchFamily="18" charset="0"/>
                    <a:cs typeface="B Nazanin" panose="00000400000000000000" pitchFamily="2" charset="-78"/>
                  </a:rPr>
                  <a:t>۳- </a:t>
                </a: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انتظار محدود</a:t>
                </a:r>
                <a:r>
                  <a:rPr lang="en-US" sz="2000" b="1" dirty="0">
                    <a:effectLst/>
                    <a:latin typeface="Times New Roman" panose="02020603050405020304" pitchFamily="18" charset="0"/>
                    <a:ea typeface="Times New Roman" panose="02020603050405020304" pitchFamily="18" charset="0"/>
                    <a:cs typeface="B Nazanin" panose="00000400000000000000" pitchFamily="2" charset="-78"/>
                  </a:rPr>
                  <a:t> (Bounded Waiting)</a:t>
                </a:r>
                <a:endParaRPr lang="fa-IR" sz="20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lvl="2" algn="r" rtl="1">
                  <a:lnSpc>
                    <a:spcPct val="107000"/>
                  </a:lnSpc>
                  <a:spcBef>
                    <a:spcPts val="0"/>
                  </a:spcBef>
                  <a:spcAft>
                    <a:spcPts val="800"/>
                  </a:spcAft>
                </a:pPr>
                <a:r>
                  <a:rPr lang="fa-IR" sz="2000" dirty="0">
                    <a:effectLst/>
                    <a:latin typeface="Times New Roman" panose="02020603050405020304" pitchFamily="18" charset="0"/>
                    <a:ea typeface="Calibri" panose="020F0502020204030204" pitchFamily="34" charset="0"/>
                    <a:cs typeface="B Nazanin" panose="00000400000000000000" pitchFamily="2" charset="-78"/>
                  </a:rPr>
                  <a:t>یک‌ب</a:t>
                </a:r>
                <a:r>
                  <a:rPr lang="fa-IR" sz="2000" dirty="0">
                    <a:latin typeface="Times New Roman" panose="02020603050405020304" pitchFamily="18" charset="0"/>
                    <a:ea typeface="Calibri" panose="020F0502020204030204" pitchFamily="34" charset="0"/>
                    <a:cs typeface="B Nazanin" panose="00000400000000000000" pitchFamily="2" charset="-78"/>
                  </a:rPr>
                  <a:t>رنامه منتظر برای ورود به ناحیه بحرانی نباید به‌طور نامحدود منتظر بماند.</a:t>
                </a:r>
                <a:endParaRPr lang="fa-IR" sz="2000" dirty="0">
                  <a:latin typeface="Calibri" panose="020F0502020204030204" pitchFamily="34" charset="0"/>
                  <a:ea typeface="Calibri" panose="020F0502020204030204" pitchFamily="34" charset="0"/>
                  <a:cs typeface="Arial" panose="020B0604020202020204" pitchFamily="34" charset="0"/>
                </a:endParaRPr>
              </a:p>
              <a:p>
                <a:pPr marL="400050" lvl="1" algn="r" rtl="1">
                  <a:lnSpc>
                    <a:spcPct val="107000"/>
                  </a:lnSpc>
                  <a:spcBef>
                    <a:spcPts val="0"/>
                  </a:spcBef>
                  <a:spcAft>
                    <a:spcPts val="800"/>
                  </a:spcAft>
                </a:pPr>
                <a:r>
                  <a:rPr lang="fa-IR" sz="2000" b="1" dirty="0">
                    <a:latin typeface="Times New Roman" panose="02020603050405020304" pitchFamily="18" charset="0"/>
                    <a:cs typeface="B Nazanin" panose="00000400000000000000" pitchFamily="2" charset="-78"/>
                  </a:rPr>
                  <a:t>۴- هر پردازشی </a:t>
                </a:r>
                <a:r>
                  <a:rPr lang="ar-SA" sz="2000" b="1" dirty="0">
                    <a:latin typeface="Times New Roman" panose="02020603050405020304" pitchFamily="18" charset="0"/>
                    <a:cs typeface="B Nazanin" panose="00000400000000000000" pitchFamily="2" charset="-78"/>
                  </a:rPr>
                  <a:t>با سرعت غیر صفر اجرا می شود</a:t>
                </a:r>
                <a:r>
                  <a:rPr lang="fa-IR" sz="2000" b="1" dirty="0">
                    <a:latin typeface="Times New Roman" panose="02020603050405020304" pitchFamily="18" charset="0"/>
                    <a:cs typeface="B Nazanin" panose="00000400000000000000" pitchFamily="2" charset="-78"/>
                  </a:rPr>
                  <a:t> ولی </a:t>
                </a:r>
                <a:r>
                  <a:rPr lang="ar-SA" sz="2000" b="1" dirty="0">
                    <a:latin typeface="Times New Roman" panose="02020603050405020304" pitchFamily="18" charset="0"/>
                    <a:cs typeface="B Nazanin" panose="00000400000000000000" pitchFamily="2" charset="-78"/>
                  </a:rPr>
                  <a:t>هیچ فرضی در مورد سرعت نسبی</a:t>
                </a:r>
                <a:r>
                  <a:rPr lang="en-US" sz="2000" b="1" dirty="0">
                    <a:latin typeface="Times New Roman" panose="02020603050405020304" pitchFamily="18" charset="0"/>
                    <a:cs typeface="B Nazanin" panose="00000400000000000000" pitchFamily="2" charset="-78"/>
                  </a:rPr>
                  <a:t> n </a:t>
                </a:r>
                <a:r>
                  <a:rPr lang="ar-SA" sz="2000" b="1" dirty="0">
                    <a:latin typeface="Times New Roman" panose="02020603050405020304" pitchFamily="18" charset="0"/>
                    <a:cs typeface="B Nazanin" panose="00000400000000000000" pitchFamily="2" charset="-78"/>
                  </a:rPr>
                  <a:t>فرآیند وجود ندارد</a:t>
                </a:r>
                <a:r>
                  <a:rPr lang="en-US" sz="2000" b="1" dirty="0">
                    <a:latin typeface="Times New Roman" panose="02020603050405020304" pitchFamily="18" charset="0"/>
                    <a:cs typeface="B Nazanin" panose="00000400000000000000" pitchFamily="2" charset="-78"/>
                  </a:rPr>
                  <a:t>.</a:t>
                </a:r>
              </a:p>
            </p:txBody>
          </p:sp>
        </mc:Choice>
        <mc:Fallback xmlns="">
          <p:sp>
            <p:nvSpPr>
              <p:cNvPr id="21506" name="Rectangle 3">
                <a:extLst>
                  <a:ext uri="{FF2B5EF4-FFF2-40B4-BE49-F238E27FC236}">
                    <a16:creationId xmlns:a16="http://schemas.microsoft.com/office/drawing/2014/main" id="{34120D2B-C00D-4788-A304-48C827DAAA2A}"/>
                  </a:ext>
                </a:extLst>
              </p:cNvPr>
              <p:cNvSpPr>
                <a:spLocks noGrp="1" noRot="1" noChangeAspect="1" noMove="1" noResize="1" noEditPoints="1" noAdjustHandles="1" noChangeArrowheads="1" noChangeShapeType="1" noTextEdit="1"/>
              </p:cNvSpPr>
              <p:nvPr>
                <p:ph idx="1"/>
              </p:nvPr>
            </p:nvSpPr>
            <p:spPr>
              <a:xfrm>
                <a:off x="304800" y="1071418"/>
                <a:ext cx="8566053" cy="5112823"/>
              </a:xfrm>
              <a:blipFill>
                <a:blip r:embed="rId3"/>
                <a:stretch>
                  <a:fillRect t="-1074" r="-854"/>
                </a:stretch>
              </a:blipFill>
            </p:spPr>
            <p:txBody>
              <a:bodyPr/>
              <a:lstStyle/>
              <a:p>
                <a:r>
                  <a:rPr lang="en-US">
                    <a:noFill/>
                  </a:rPr>
                  <a:t> </a:t>
                </a:r>
              </a:p>
            </p:txBody>
          </p:sp>
        </mc:Fallback>
      </mc:AlternateContent>
    </p:spTree>
    <p:extLst>
      <p:ext uri="{BB962C8B-B14F-4D97-AF65-F5344CB8AC3E}">
        <p14:creationId xmlns:p14="http://schemas.microsoft.com/office/powerpoint/2010/main" val="23604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fa-IR" altLang="en-US" dirty="0">
                <a:cs typeface="B Nazanin" panose="00000400000000000000" pitchFamily="2" charset="-78"/>
              </a:rPr>
              <a:t>راه کار مبتنی بر وقفه</a:t>
            </a:r>
            <a:endParaRPr lang="en-US" altLang="en-US" dirty="0"/>
          </a:p>
        </p:txBody>
      </p:sp>
      <p:sp>
        <p:nvSpPr>
          <p:cNvPr id="6" name="Content Placeholder 5">
            <a:extLst>
              <a:ext uri="{FF2B5EF4-FFF2-40B4-BE49-F238E27FC236}">
                <a16:creationId xmlns:a16="http://schemas.microsoft.com/office/drawing/2014/main" id="{2D453004-768A-4F05-9C98-ADB4FD16A7BA}"/>
              </a:ext>
            </a:extLst>
          </p:cNvPr>
          <p:cNvSpPr>
            <a:spLocks noGrp="1"/>
          </p:cNvSpPr>
          <p:nvPr>
            <p:ph idx="1"/>
          </p:nvPr>
        </p:nvSpPr>
        <p:spPr/>
        <p:txBody>
          <a:bodyPr/>
          <a:lstStyle/>
          <a:p>
            <a:pPr marL="342900" marR="0" lvl="0" indent="-342900" algn="r" rtl="1">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بخش ورود: قطع کردن وقفه ها</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(Disable Interrupts)</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b="1" dirty="0">
                <a:effectLst/>
                <a:latin typeface="Times New Roman" panose="02020603050405020304" pitchFamily="18" charset="0"/>
                <a:ea typeface="Times New Roman" panose="02020603050405020304" pitchFamily="18" charset="0"/>
                <a:cs typeface="B Nazanin" panose="00000400000000000000" pitchFamily="2" charset="-78"/>
              </a:rPr>
              <a:t>بخش خروج: فعال کردن وقفه ها</a:t>
            </a:r>
            <a:r>
              <a:rPr lang="en-US" sz="2800" b="1" dirty="0">
                <a:effectLst/>
                <a:latin typeface="Times New Roman" panose="02020603050405020304" pitchFamily="18" charset="0"/>
                <a:ea typeface="Times New Roman" panose="02020603050405020304" pitchFamily="18" charset="0"/>
                <a:cs typeface="B Nazanin" panose="00000400000000000000" pitchFamily="2" charset="-78"/>
              </a:rPr>
              <a:t> (Enable Interrupts)</a:t>
            </a:r>
            <a:endParaRPr lang="en-US" sz="20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آیا این مشکل را حل خواهد کرد؟</a:t>
            </a:r>
            <a:endParaRPr lang="en-US" sz="2000" dirty="0">
              <a:effectLst/>
              <a:latin typeface="Times New Roman" panose="02020603050405020304" pitchFamily="18" charset="0"/>
              <a:ea typeface="Times New Roman" panose="02020603050405020304" pitchFamily="18" charset="0"/>
            </a:endParaRPr>
          </a:p>
          <a:p>
            <a:endParaRPr lang="en-US" sz="2800" dirty="0"/>
          </a:p>
        </p:txBody>
      </p:sp>
      <p:sp>
        <p:nvSpPr>
          <p:cNvPr id="5" name="TextBox 4">
            <a:extLst>
              <a:ext uri="{FF2B5EF4-FFF2-40B4-BE49-F238E27FC236}">
                <a16:creationId xmlns:a16="http://schemas.microsoft.com/office/drawing/2014/main" id="{0C269BEF-410A-4F0D-8F28-CF717F8328F3}"/>
              </a:ext>
            </a:extLst>
          </p:cNvPr>
          <p:cNvSpPr txBox="1"/>
          <p:nvPr/>
        </p:nvSpPr>
        <p:spPr>
          <a:xfrm>
            <a:off x="997527" y="2939473"/>
            <a:ext cx="7536873" cy="2554545"/>
          </a:xfrm>
          <a:prstGeom prst="rect">
            <a:avLst/>
          </a:prstGeom>
          <a:noFill/>
        </p:spPr>
        <p:txBody>
          <a:bodyPr wrap="square">
            <a:spAutoFit/>
          </a:bodyPr>
          <a:lstStyle/>
          <a:p>
            <a:pPr marL="742950" lvl="1" indent="-342900" algn="r" rtl="1">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چه اتفاقی می افتد اگر بخش بحرانی کدی باشد که برای یک ساعت اجرا شود؟</a:t>
            </a:r>
            <a:endParaRPr lang="en-US" sz="2400" dirty="0">
              <a:effectLst/>
              <a:latin typeface="Times New Roman" panose="02020603050405020304" pitchFamily="18" charset="0"/>
              <a:ea typeface="Times New Roman" panose="02020603050405020304" pitchFamily="18" charset="0"/>
            </a:endParaRPr>
          </a:p>
          <a:p>
            <a:pPr marL="742950" lvl="1" indent="-342900" algn="r" rtl="1">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آیا برخی فرآیندها ممکن است گرسنه بمانند - هرگز وارد بخش بحرانی خود نشوند؟</a:t>
            </a:r>
            <a:endParaRPr lang="en-US" sz="2400" dirty="0">
              <a:effectLst/>
              <a:latin typeface="Times New Roman" panose="02020603050405020304" pitchFamily="18" charset="0"/>
              <a:ea typeface="Times New Roman" panose="02020603050405020304" pitchFamily="18" charset="0"/>
            </a:endParaRPr>
          </a:p>
          <a:p>
            <a:pPr marL="742950" lvl="1" indent="-342900" algn="r" rtl="1">
              <a:buFont typeface="Wingdings" panose="05000000000000000000" pitchFamily="2" charset="2"/>
              <a:buChar char=""/>
              <a:tabLst>
                <a:tab pos="457200" algn="l"/>
              </a:tabLst>
            </a:pP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اگر دو</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3200" dirty="0">
                <a:latin typeface="Times New Roman" panose="02020603050405020304" pitchFamily="18" charset="0"/>
                <a:ea typeface="Times New Roman" panose="02020603050405020304" pitchFamily="18" charset="0"/>
                <a:cs typeface="B Nazanin" panose="00000400000000000000" pitchFamily="2" charset="-78"/>
              </a:rPr>
              <a:t>پردازنده</a:t>
            </a:r>
            <a:r>
              <a:rPr lang="en-US" sz="3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3200" dirty="0">
                <a:effectLst/>
                <a:latin typeface="Times New Roman" panose="02020603050405020304" pitchFamily="18" charset="0"/>
                <a:ea typeface="Times New Roman" panose="02020603050405020304" pitchFamily="18" charset="0"/>
                <a:cs typeface="B Nazanin" panose="00000400000000000000" pitchFamily="2" charset="-78"/>
              </a:rPr>
              <a:t>وجود داشته باشد چه؟</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17192</TotalTime>
  <Words>7295</Words>
  <Application>Microsoft Office PowerPoint</Application>
  <PresentationFormat>On-screen Show (4:3)</PresentationFormat>
  <Paragraphs>803</Paragraphs>
  <Slides>73</Slides>
  <Notes>62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73</vt:i4>
      </vt:variant>
    </vt:vector>
  </HeadingPairs>
  <TitlesOfParts>
    <vt:vector size="87" baseType="lpstr">
      <vt:lpstr>Arial</vt:lpstr>
      <vt:lpstr>Calibri</vt:lpstr>
      <vt:lpstr>Cambria Math</vt:lpstr>
      <vt:lpstr>Consolas</vt:lpstr>
      <vt:lpstr>Courier New</vt:lpstr>
      <vt:lpstr>Google Sans</vt:lpstr>
      <vt:lpstr>Helvetica</vt:lpstr>
      <vt:lpstr>Monotype Sorts</vt:lpstr>
      <vt:lpstr>Symbol</vt:lpstr>
      <vt:lpstr>Times New Roman</vt:lpstr>
      <vt:lpstr>Verdana</vt:lpstr>
      <vt:lpstr>Webdings</vt:lpstr>
      <vt:lpstr>Wingdings</vt:lpstr>
      <vt:lpstr>os-8</vt:lpstr>
      <vt:lpstr>فصل ۶: ابزار همگام سازی</vt:lpstr>
      <vt:lpstr>سرفصل</vt:lpstr>
      <vt:lpstr>اهداف</vt:lpstr>
      <vt:lpstr>پیش زمینه</vt:lpstr>
      <vt:lpstr>Race Condition شرط مسابقه </vt:lpstr>
      <vt:lpstr>مسئله ناحیه بحرانی</vt:lpstr>
      <vt:lpstr>بخش بحرانی</vt:lpstr>
      <vt:lpstr>بخش بحرانی (ادامه)</vt:lpstr>
      <vt:lpstr>راه کار مبتنی بر وقفه</vt:lpstr>
      <vt:lpstr>راه‌کار نرم افزاری ۱</vt:lpstr>
      <vt:lpstr>Algorithm for Process Pi</vt:lpstr>
      <vt:lpstr>PowerPoint Presentation</vt:lpstr>
      <vt:lpstr>صحبت راه‌کار نرم‌افزاری</vt:lpstr>
      <vt:lpstr>راه‌حل بهبودیافته پترسون</vt:lpstr>
      <vt:lpstr>Algorithm for Process Pi</vt:lpstr>
      <vt:lpstr>PowerPoint Presentation</vt:lpstr>
      <vt:lpstr>صحت راه‌کار پترسون</vt:lpstr>
      <vt:lpstr>راه‌کار پترسون و معماری مدرن</vt:lpstr>
      <vt:lpstr>مثال معماری مدرن</vt:lpstr>
      <vt:lpstr>مثال معماری مدرن (ادامه)</vt:lpstr>
      <vt:lpstr>Peterson’s Solution Revisited</vt:lpstr>
      <vt:lpstr>سد حافظه</vt:lpstr>
      <vt:lpstr>دستورالعمل سد حافظه</vt:lpstr>
      <vt:lpstr>مثال سد حافظه</vt:lpstr>
      <vt:lpstr>همگام‌سازی سخت‌افزار</vt:lpstr>
      <vt:lpstr>دستورات سخت‌افزاری</vt:lpstr>
      <vt:lpstr>دستور آزمایش و تنظیم</vt:lpstr>
      <vt:lpstr>Solution Using test_and_set()</vt:lpstr>
      <vt:lpstr>دستور مقایسه و تعویض</vt:lpstr>
      <vt:lpstr>راه‌کار با الگوریتم تعویض و جابجایی</vt:lpstr>
      <vt:lpstr>انتظار محدود با الگوریتم تعویض و جابجایی</vt:lpstr>
      <vt:lpstr>انتظار محدود با الگوریتم تعویض و جابجایی</vt:lpstr>
      <vt:lpstr>متغیر‌های اتمی</vt:lpstr>
      <vt:lpstr>متغیر‌های اتمی</vt:lpstr>
      <vt:lpstr>قفل های Mutex یا انحصار متقابل</vt:lpstr>
      <vt:lpstr>راه‌کار برای مسئله بخش بحرانی با قفل Mutex</vt:lpstr>
      <vt:lpstr>سمافور</vt:lpstr>
      <vt:lpstr>سمافور(ادامه)</vt:lpstr>
      <vt:lpstr>مثال کاربرد سمافور</vt:lpstr>
      <vt:lpstr>پیاده سازی سمافور</vt:lpstr>
      <vt:lpstr>پیاده سازی سمافور بدون انتظار فعال</vt:lpstr>
      <vt:lpstr>پیاده سازی سمافور بدون انتظار فعال(ادامه)</vt:lpstr>
      <vt:lpstr>پیاده سازی سمافور بدون انتظار فعال(ادامه)</vt:lpstr>
      <vt:lpstr>Problems with Semaphores</vt:lpstr>
      <vt:lpstr>Monitors</vt:lpstr>
      <vt:lpstr>Schematic view of a Monitor</vt:lpstr>
      <vt:lpstr>پیاده سازی مانیتور با استفاده از سِمافور</vt:lpstr>
      <vt:lpstr>Condition Variables</vt:lpstr>
      <vt:lpstr> Monitor with Condition Variables</vt:lpstr>
      <vt:lpstr> Usage of Condition Variable  Example</vt:lpstr>
      <vt:lpstr>پیاده سازی مانیتور با سمافور</vt:lpstr>
      <vt:lpstr>PowerPoint Presentation</vt:lpstr>
      <vt:lpstr>A Monitor to Allocate Single Resource</vt:lpstr>
      <vt:lpstr>Single Resource Monitor (Cont.)</vt:lpstr>
      <vt:lpstr>زنده‌بودن</vt:lpstr>
      <vt:lpstr>زنده‌بودن</vt:lpstr>
      <vt:lpstr>زنده‌بودن</vt:lpstr>
      <vt:lpstr>مثال‌های از کاربرد مفاهیم همگام‌سازی </vt:lpstr>
      <vt:lpstr>Classical Problems of Synchronization</vt:lpstr>
      <vt:lpstr>مسئله بافر محدود</vt:lpstr>
      <vt:lpstr>مسئله بافر محدود (ادامه)</vt:lpstr>
      <vt:lpstr>Bounded Buffer Problem (Cont.)</vt:lpstr>
      <vt:lpstr>مسئله خوانندگان و نویسندگان</vt:lpstr>
      <vt:lpstr>مسئله خوانندگان و نویسندگان (ادامه)</vt:lpstr>
      <vt:lpstr>مسئله خوانندگان و نویسندگان (ادامه)</vt:lpstr>
      <vt:lpstr>مسئله خوانندگان و نویسندگان (ادامه)</vt:lpstr>
      <vt:lpstr>Readers-Writers Problem Variations</vt:lpstr>
      <vt:lpstr>Dining-Philosophers Problem</vt:lpstr>
      <vt:lpstr>Dining-Philosophers Problem</vt:lpstr>
      <vt:lpstr>  Dining-Philosophers Problem Algorithm</vt:lpstr>
      <vt:lpstr>Monitor Solution to Dining Philosophers</vt:lpstr>
      <vt:lpstr>Solution to Dining Philosophers (Cont.)</vt:lpstr>
      <vt:lpstr>پایان فصل</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ahmad t</cp:lastModifiedBy>
  <cp:revision>449</cp:revision>
  <cp:lastPrinted>2020-11-04T14:30:39Z</cp:lastPrinted>
  <dcterms:created xsi:type="dcterms:W3CDTF">2011-01-13T23:43:38Z</dcterms:created>
  <dcterms:modified xsi:type="dcterms:W3CDTF">2024-05-24T13:25:25Z</dcterms:modified>
</cp:coreProperties>
</file>